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55"/>
  </p:notesMasterIdLst>
  <p:sldIdLst>
    <p:sldId id="257" r:id="rId2"/>
    <p:sldId id="350" r:id="rId3"/>
    <p:sldId id="360" r:id="rId4"/>
    <p:sldId id="412" r:id="rId5"/>
    <p:sldId id="361" r:id="rId6"/>
    <p:sldId id="431" r:id="rId7"/>
    <p:sldId id="432" r:id="rId8"/>
    <p:sldId id="452" r:id="rId9"/>
    <p:sldId id="453" r:id="rId10"/>
    <p:sldId id="454" r:id="rId11"/>
    <p:sldId id="455" r:id="rId12"/>
    <p:sldId id="456" r:id="rId13"/>
    <p:sldId id="457" r:id="rId14"/>
    <p:sldId id="458" r:id="rId15"/>
    <p:sldId id="459" r:id="rId16"/>
    <p:sldId id="490" r:id="rId17"/>
    <p:sldId id="460" r:id="rId18"/>
    <p:sldId id="461" r:id="rId19"/>
    <p:sldId id="462" r:id="rId20"/>
    <p:sldId id="463" r:id="rId21"/>
    <p:sldId id="464" r:id="rId22"/>
    <p:sldId id="465" r:id="rId23"/>
    <p:sldId id="466" r:id="rId24"/>
    <p:sldId id="467" r:id="rId25"/>
    <p:sldId id="468" r:id="rId26"/>
    <p:sldId id="469" r:id="rId27"/>
    <p:sldId id="485" r:id="rId28"/>
    <p:sldId id="486" r:id="rId29"/>
    <p:sldId id="487" r:id="rId30"/>
    <p:sldId id="488" r:id="rId31"/>
    <p:sldId id="470" r:id="rId32"/>
    <p:sldId id="471" r:id="rId33"/>
    <p:sldId id="472" r:id="rId34"/>
    <p:sldId id="473" r:id="rId35"/>
    <p:sldId id="474" r:id="rId36"/>
    <p:sldId id="475" r:id="rId37"/>
    <p:sldId id="476" r:id="rId38"/>
    <p:sldId id="477" r:id="rId39"/>
    <p:sldId id="478" r:id="rId40"/>
    <p:sldId id="479" r:id="rId41"/>
    <p:sldId id="480" r:id="rId42"/>
    <p:sldId id="481" r:id="rId43"/>
    <p:sldId id="443" r:id="rId44"/>
    <p:sldId id="444" r:id="rId45"/>
    <p:sldId id="446" r:id="rId46"/>
    <p:sldId id="445" r:id="rId47"/>
    <p:sldId id="448" r:id="rId48"/>
    <p:sldId id="447" r:id="rId49"/>
    <p:sldId id="489" r:id="rId50"/>
    <p:sldId id="389" r:id="rId51"/>
    <p:sldId id="390" r:id="rId52"/>
    <p:sldId id="391" r:id="rId53"/>
    <p:sldId id="408"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511" autoAdjust="0"/>
  </p:normalViewPr>
  <p:slideViewPr>
    <p:cSldViewPr>
      <p:cViewPr varScale="1">
        <p:scale>
          <a:sx n="79" d="100"/>
          <a:sy n="79" d="100"/>
        </p:scale>
        <p:origin x="157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tar\Documents\projects-active\409%20glenmark%20mahpe\409%20data\409%20illumin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atar\Documents\projects-active\409%20glenmark%20mahpe\409%20data\409%20illumina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SCPL%20Documents\projects-complete\423%20sunjewels\423%20data%20eliganza\423e%20illuminat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b="1" dirty="0"/>
              <a:t>Illumination Level</a:t>
            </a:r>
          </a:p>
        </c:rich>
      </c:tx>
      <c:layout>
        <c:manualLayout>
          <c:xMode val="edge"/>
          <c:yMode val="edge"/>
          <c:x val="0.42871799113346132"/>
          <c:y val="0"/>
        </c:manualLayout>
      </c:layout>
      <c:overlay val="1"/>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3143320320254085E-2"/>
          <c:y val="5.5605296528945115E-2"/>
          <c:w val="0.91487744801130622"/>
          <c:h val="0.88356143887811123"/>
        </c:manualLayout>
      </c:layout>
      <c:lineChart>
        <c:grouping val="standard"/>
        <c:varyColors val="0"/>
        <c:ser>
          <c:idx val="1"/>
          <c:order val="0"/>
          <c:tx>
            <c:strRef>
              <c:f>Sheet4!$C$1:$C$3</c:f>
              <c:strCache>
                <c:ptCount val="1"/>
                <c:pt idx="0">
                  <c:v>Illumination level Maximum Lux</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cat>
            <c:numRef>
              <c:f>Sheet4!$B$4:$B$96</c:f>
              <c:numCache>
                <c:formatCode>General</c:formatCode>
                <c:ptCount val="9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numCache>
            </c:numRef>
          </c:cat>
          <c:val>
            <c:numRef>
              <c:f>Sheet4!$C$4:$C$96</c:f>
              <c:numCache>
                <c:formatCode>General</c:formatCode>
                <c:ptCount val="93"/>
                <c:pt idx="0">
                  <c:v>660</c:v>
                </c:pt>
                <c:pt idx="1">
                  <c:v>276</c:v>
                </c:pt>
                <c:pt idx="2">
                  <c:v>340</c:v>
                </c:pt>
                <c:pt idx="3">
                  <c:v>70</c:v>
                </c:pt>
                <c:pt idx="4">
                  <c:v>71</c:v>
                </c:pt>
                <c:pt idx="5">
                  <c:v>590</c:v>
                </c:pt>
                <c:pt idx="6">
                  <c:v>270</c:v>
                </c:pt>
                <c:pt idx="7">
                  <c:v>426</c:v>
                </c:pt>
                <c:pt idx="8">
                  <c:v>521</c:v>
                </c:pt>
                <c:pt idx="9">
                  <c:v>262</c:v>
                </c:pt>
                <c:pt idx="10">
                  <c:v>82</c:v>
                </c:pt>
                <c:pt idx="11">
                  <c:v>108</c:v>
                </c:pt>
                <c:pt idx="12">
                  <c:v>116</c:v>
                </c:pt>
                <c:pt idx="13">
                  <c:v>234</c:v>
                </c:pt>
                <c:pt idx="14">
                  <c:v>370</c:v>
                </c:pt>
                <c:pt idx="15">
                  <c:v>235</c:v>
                </c:pt>
                <c:pt idx="16">
                  <c:v>210</c:v>
                </c:pt>
                <c:pt idx="17">
                  <c:v>380</c:v>
                </c:pt>
                <c:pt idx="18">
                  <c:v>1345</c:v>
                </c:pt>
                <c:pt idx="19">
                  <c:v>240</c:v>
                </c:pt>
                <c:pt idx="20">
                  <c:v>250</c:v>
                </c:pt>
                <c:pt idx="21">
                  <c:v>240</c:v>
                </c:pt>
                <c:pt idx="22">
                  <c:v>280</c:v>
                </c:pt>
                <c:pt idx="23">
                  <c:v>180</c:v>
                </c:pt>
                <c:pt idx="24">
                  <c:v>319</c:v>
                </c:pt>
                <c:pt idx="25">
                  <c:v>490</c:v>
                </c:pt>
                <c:pt idx="26">
                  <c:v>550</c:v>
                </c:pt>
                <c:pt idx="27">
                  <c:v>486</c:v>
                </c:pt>
                <c:pt idx="28">
                  <c:v>677</c:v>
                </c:pt>
                <c:pt idx="29">
                  <c:v>695</c:v>
                </c:pt>
                <c:pt idx="30">
                  <c:v>669</c:v>
                </c:pt>
                <c:pt idx="31">
                  <c:v>450</c:v>
                </c:pt>
                <c:pt idx="32">
                  <c:v>679</c:v>
                </c:pt>
                <c:pt idx="33">
                  <c:v>652</c:v>
                </c:pt>
                <c:pt idx="34">
                  <c:v>620</c:v>
                </c:pt>
                <c:pt idx="35">
                  <c:v>341</c:v>
                </c:pt>
                <c:pt idx="36">
                  <c:v>546</c:v>
                </c:pt>
                <c:pt idx="37">
                  <c:v>383</c:v>
                </c:pt>
                <c:pt idx="38">
                  <c:v>600</c:v>
                </c:pt>
                <c:pt idx="39">
                  <c:v>560</c:v>
                </c:pt>
                <c:pt idx="40">
                  <c:v>508</c:v>
                </c:pt>
                <c:pt idx="41">
                  <c:v>283</c:v>
                </c:pt>
                <c:pt idx="42">
                  <c:v>524</c:v>
                </c:pt>
                <c:pt idx="43">
                  <c:v>442</c:v>
                </c:pt>
                <c:pt idx="44">
                  <c:v>369</c:v>
                </c:pt>
                <c:pt idx="45">
                  <c:v>546</c:v>
                </c:pt>
                <c:pt idx="46">
                  <c:v>419</c:v>
                </c:pt>
                <c:pt idx="47">
                  <c:v>420</c:v>
                </c:pt>
                <c:pt idx="48">
                  <c:v>422</c:v>
                </c:pt>
                <c:pt idx="49">
                  <c:v>461</c:v>
                </c:pt>
                <c:pt idx="50">
                  <c:v>423</c:v>
                </c:pt>
                <c:pt idx="51">
                  <c:v>419</c:v>
                </c:pt>
                <c:pt idx="52">
                  <c:v>341</c:v>
                </c:pt>
                <c:pt idx="53">
                  <c:v>652</c:v>
                </c:pt>
                <c:pt idx="54">
                  <c:v>198</c:v>
                </c:pt>
                <c:pt idx="55">
                  <c:v>431</c:v>
                </c:pt>
                <c:pt idx="56">
                  <c:v>530</c:v>
                </c:pt>
                <c:pt idx="57">
                  <c:v>353</c:v>
                </c:pt>
                <c:pt idx="58">
                  <c:v>524</c:v>
                </c:pt>
                <c:pt idx="59">
                  <c:v>541</c:v>
                </c:pt>
                <c:pt idx="60">
                  <c:v>743</c:v>
                </c:pt>
                <c:pt idx="61">
                  <c:v>385</c:v>
                </c:pt>
                <c:pt idx="62">
                  <c:v>122</c:v>
                </c:pt>
                <c:pt idx="63">
                  <c:v>118</c:v>
                </c:pt>
                <c:pt idx="64">
                  <c:v>125</c:v>
                </c:pt>
                <c:pt idx="65">
                  <c:v>1045</c:v>
                </c:pt>
                <c:pt idx="66">
                  <c:v>82</c:v>
                </c:pt>
                <c:pt idx="67">
                  <c:v>661</c:v>
                </c:pt>
                <c:pt idx="68">
                  <c:v>103</c:v>
                </c:pt>
                <c:pt idx="69">
                  <c:v>35</c:v>
                </c:pt>
                <c:pt idx="70">
                  <c:v>35</c:v>
                </c:pt>
                <c:pt idx="71">
                  <c:v>100</c:v>
                </c:pt>
                <c:pt idx="72">
                  <c:v>52</c:v>
                </c:pt>
                <c:pt idx="73">
                  <c:v>100</c:v>
                </c:pt>
                <c:pt idx="74">
                  <c:v>314</c:v>
                </c:pt>
                <c:pt idx="75">
                  <c:v>319</c:v>
                </c:pt>
                <c:pt idx="76">
                  <c:v>318</c:v>
                </c:pt>
                <c:pt idx="77">
                  <c:v>302</c:v>
                </c:pt>
                <c:pt idx="78">
                  <c:v>324</c:v>
                </c:pt>
                <c:pt idx="79">
                  <c:v>319</c:v>
                </c:pt>
                <c:pt idx="80">
                  <c:v>315</c:v>
                </c:pt>
                <c:pt idx="81">
                  <c:v>319</c:v>
                </c:pt>
                <c:pt idx="82">
                  <c:v>408</c:v>
                </c:pt>
                <c:pt idx="83">
                  <c:v>408</c:v>
                </c:pt>
                <c:pt idx="84">
                  <c:v>1245</c:v>
                </c:pt>
                <c:pt idx="85">
                  <c:v>1215</c:v>
                </c:pt>
                <c:pt idx="86">
                  <c:v>1158</c:v>
                </c:pt>
                <c:pt idx="87">
                  <c:v>91</c:v>
                </c:pt>
                <c:pt idx="88">
                  <c:v>696</c:v>
                </c:pt>
                <c:pt idx="89">
                  <c:v>199</c:v>
                </c:pt>
                <c:pt idx="90">
                  <c:v>472</c:v>
                </c:pt>
                <c:pt idx="91">
                  <c:v>115</c:v>
                </c:pt>
                <c:pt idx="92">
                  <c:v>150</c:v>
                </c:pt>
              </c:numCache>
            </c:numRef>
          </c:val>
          <c:smooth val="0"/>
          <c:extLst>
            <c:ext xmlns:c16="http://schemas.microsoft.com/office/drawing/2014/chart" uri="{C3380CC4-5D6E-409C-BE32-E72D297353CC}">
              <c16:uniqueId val="{00000000-E0CC-4A69-942D-DA32386E3FD2}"/>
            </c:ext>
          </c:extLst>
        </c:ser>
        <c:ser>
          <c:idx val="2"/>
          <c:order val="1"/>
          <c:tx>
            <c:strRef>
              <c:f>Sheet4!$D$1:$D$3</c:f>
              <c:strCache>
                <c:ptCount val="1"/>
                <c:pt idx="0">
                  <c:v>Illumination level Minimum Lux</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cat>
            <c:numRef>
              <c:f>Sheet4!$B$4:$B$96</c:f>
              <c:numCache>
                <c:formatCode>General</c:formatCode>
                <c:ptCount val="9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numCache>
            </c:numRef>
          </c:cat>
          <c:val>
            <c:numRef>
              <c:f>Sheet4!$D$4:$D$96</c:f>
              <c:numCache>
                <c:formatCode>General</c:formatCode>
                <c:ptCount val="93"/>
                <c:pt idx="0">
                  <c:v>100</c:v>
                </c:pt>
                <c:pt idx="1">
                  <c:v>31</c:v>
                </c:pt>
                <c:pt idx="2">
                  <c:v>12</c:v>
                </c:pt>
                <c:pt idx="3">
                  <c:v>31</c:v>
                </c:pt>
                <c:pt idx="4">
                  <c:v>48</c:v>
                </c:pt>
                <c:pt idx="5">
                  <c:v>4</c:v>
                </c:pt>
                <c:pt idx="6">
                  <c:v>34</c:v>
                </c:pt>
                <c:pt idx="7">
                  <c:v>121</c:v>
                </c:pt>
                <c:pt idx="8">
                  <c:v>248</c:v>
                </c:pt>
                <c:pt idx="9">
                  <c:v>11</c:v>
                </c:pt>
                <c:pt idx="10">
                  <c:v>15</c:v>
                </c:pt>
                <c:pt idx="11">
                  <c:v>86</c:v>
                </c:pt>
                <c:pt idx="12">
                  <c:v>93</c:v>
                </c:pt>
                <c:pt idx="13">
                  <c:v>110</c:v>
                </c:pt>
                <c:pt idx="14">
                  <c:v>315</c:v>
                </c:pt>
                <c:pt idx="15">
                  <c:v>180</c:v>
                </c:pt>
                <c:pt idx="16">
                  <c:v>159</c:v>
                </c:pt>
                <c:pt idx="17">
                  <c:v>260</c:v>
                </c:pt>
                <c:pt idx="18">
                  <c:v>250</c:v>
                </c:pt>
                <c:pt idx="19">
                  <c:v>150</c:v>
                </c:pt>
                <c:pt idx="20">
                  <c:v>162</c:v>
                </c:pt>
                <c:pt idx="21">
                  <c:v>160</c:v>
                </c:pt>
                <c:pt idx="22">
                  <c:v>154</c:v>
                </c:pt>
                <c:pt idx="23">
                  <c:v>10</c:v>
                </c:pt>
                <c:pt idx="24">
                  <c:v>45</c:v>
                </c:pt>
                <c:pt idx="25">
                  <c:v>312</c:v>
                </c:pt>
                <c:pt idx="26">
                  <c:v>480</c:v>
                </c:pt>
                <c:pt idx="27">
                  <c:v>260</c:v>
                </c:pt>
                <c:pt idx="28">
                  <c:v>57</c:v>
                </c:pt>
                <c:pt idx="29">
                  <c:v>259</c:v>
                </c:pt>
                <c:pt idx="30">
                  <c:v>424</c:v>
                </c:pt>
                <c:pt idx="31">
                  <c:v>345</c:v>
                </c:pt>
                <c:pt idx="32">
                  <c:v>468</c:v>
                </c:pt>
                <c:pt idx="33">
                  <c:v>450</c:v>
                </c:pt>
                <c:pt idx="34">
                  <c:v>480</c:v>
                </c:pt>
                <c:pt idx="35">
                  <c:v>133</c:v>
                </c:pt>
                <c:pt idx="36">
                  <c:v>222</c:v>
                </c:pt>
                <c:pt idx="37">
                  <c:v>56</c:v>
                </c:pt>
                <c:pt idx="38">
                  <c:v>38</c:v>
                </c:pt>
                <c:pt idx="39">
                  <c:v>49</c:v>
                </c:pt>
                <c:pt idx="40">
                  <c:v>25</c:v>
                </c:pt>
                <c:pt idx="41">
                  <c:v>62</c:v>
                </c:pt>
                <c:pt idx="42">
                  <c:v>32</c:v>
                </c:pt>
                <c:pt idx="43">
                  <c:v>221</c:v>
                </c:pt>
                <c:pt idx="44">
                  <c:v>48</c:v>
                </c:pt>
                <c:pt idx="45">
                  <c:v>175</c:v>
                </c:pt>
                <c:pt idx="46">
                  <c:v>81</c:v>
                </c:pt>
                <c:pt idx="47">
                  <c:v>69</c:v>
                </c:pt>
                <c:pt idx="48">
                  <c:v>294</c:v>
                </c:pt>
                <c:pt idx="49">
                  <c:v>304</c:v>
                </c:pt>
                <c:pt idx="50">
                  <c:v>220</c:v>
                </c:pt>
                <c:pt idx="51">
                  <c:v>68</c:v>
                </c:pt>
                <c:pt idx="52">
                  <c:v>184</c:v>
                </c:pt>
                <c:pt idx="53">
                  <c:v>492</c:v>
                </c:pt>
                <c:pt idx="54">
                  <c:v>49</c:v>
                </c:pt>
                <c:pt idx="55">
                  <c:v>157</c:v>
                </c:pt>
                <c:pt idx="56">
                  <c:v>93</c:v>
                </c:pt>
                <c:pt idx="57">
                  <c:v>201</c:v>
                </c:pt>
                <c:pt idx="58">
                  <c:v>285</c:v>
                </c:pt>
                <c:pt idx="59">
                  <c:v>124</c:v>
                </c:pt>
                <c:pt idx="60">
                  <c:v>225</c:v>
                </c:pt>
                <c:pt idx="61">
                  <c:v>31</c:v>
                </c:pt>
                <c:pt idx="62">
                  <c:v>24</c:v>
                </c:pt>
                <c:pt idx="63">
                  <c:v>79</c:v>
                </c:pt>
                <c:pt idx="64">
                  <c:v>26</c:v>
                </c:pt>
                <c:pt idx="65">
                  <c:v>57</c:v>
                </c:pt>
                <c:pt idx="66">
                  <c:v>14</c:v>
                </c:pt>
                <c:pt idx="67">
                  <c:v>223</c:v>
                </c:pt>
                <c:pt idx="68">
                  <c:v>18</c:v>
                </c:pt>
                <c:pt idx="69">
                  <c:v>15</c:v>
                </c:pt>
                <c:pt idx="70">
                  <c:v>15</c:v>
                </c:pt>
                <c:pt idx="71">
                  <c:v>27</c:v>
                </c:pt>
                <c:pt idx="72">
                  <c:v>18</c:v>
                </c:pt>
                <c:pt idx="73">
                  <c:v>33</c:v>
                </c:pt>
                <c:pt idx="74">
                  <c:v>73</c:v>
                </c:pt>
                <c:pt idx="75">
                  <c:v>73</c:v>
                </c:pt>
                <c:pt idx="76">
                  <c:v>73</c:v>
                </c:pt>
                <c:pt idx="77">
                  <c:v>73</c:v>
                </c:pt>
                <c:pt idx="78">
                  <c:v>73</c:v>
                </c:pt>
                <c:pt idx="79">
                  <c:v>73</c:v>
                </c:pt>
                <c:pt idx="80">
                  <c:v>73</c:v>
                </c:pt>
                <c:pt idx="81">
                  <c:v>73</c:v>
                </c:pt>
                <c:pt idx="82">
                  <c:v>150</c:v>
                </c:pt>
                <c:pt idx="83">
                  <c:v>150</c:v>
                </c:pt>
                <c:pt idx="84">
                  <c:v>712</c:v>
                </c:pt>
                <c:pt idx="85">
                  <c:v>712</c:v>
                </c:pt>
                <c:pt idx="86">
                  <c:v>759</c:v>
                </c:pt>
                <c:pt idx="87">
                  <c:v>21</c:v>
                </c:pt>
                <c:pt idx="88">
                  <c:v>74</c:v>
                </c:pt>
                <c:pt idx="89">
                  <c:v>57</c:v>
                </c:pt>
                <c:pt idx="90">
                  <c:v>14</c:v>
                </c:pt>
                <c:pt idx="91">
                  <c:v>35</c:v>
                </c:pt>
                <c:pt idx="92">
                  <c:v>21</c:v>
                </c:pt>
              </c:numCache>
            </c:numRef>
          </c:val>
          <c:smooth val="0"/>
          <c:extLst>
            <c:ext xmlns:c16="http://schemas.microsoft.com/office/drawing/2014/chart" uri="{C3380CC4-5D6E-409C-BE32-E72D297353CC}">
              <c16:uniqueId val="{00000001-E0CC-4A69-942D-DA32386E3FD2}"/>
            </c:ext>
          </c:extLst>
        </c:ser>
        <c:ser>
          <c:idx val="3"/>
          <c:order val="2"/>
          <c:tx>
            <c:strRef>
              <c:f>Sheet4!$E$1:$E$3</c:f>
              <c:strCache>
                <c:ptCount val="1"/>
                <c:pt idx="0">
                  <c:v>Illumination level Average Lux</c:v>
                </c:pt>
              </c:strCache>
            </c:strRef>
          </c:tx>
          <c:spPr>
            <a:ln w="34925" cap="rnd">
              <a:solidFill>
                <a:schemeClr val="accent4"/>
              </a:solidFill>
              <a:round/>
            </a:ln>
            <a:effectLst>
              <a:outerShdw blurRad="40000" dist="23000" dir="5400000" rotWithShape="0">
                <a:srgbClr val="000000">
                  <a:alpha val="35000"/>
                </a:srgbClr>
              </a:outerShdw>
            </a:effectLst>
          </c:spPr>
          <c:marker>
            <c:symbol val="none"/>
          </c:marker>
          <c:cat>
            <c:numRef>
              <c:f>Sheet4!$B$4:$B$96</c:f>
              <c:numCache>
                <c:formatCode>General</c:formatCode>
                <c:ptCount val="9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numCache>
            </c:numRef>
          </c:cat>
          <c:val>
            <c:numRef>
              <c:f>Sheet4!$E$4:$E$96</c:f>
              <c:numCache>
                <c:formatCode>0</c:formatCode>
                <c:ptCount val="93"/>
                <c:pt idx="0">
                  <c:v>301.42857142857025</c:v>
                </c:pt>
                <c:pt idx="1">
                  <c:v>143.28571428571428</c:v>
                </c:pt>
                <c:pt idx="2">
                  <c:v>119.42857142857135</c:v>
                </c:pt>
                <c:pt idx="3">
                  <c:v>50.428571428571509</c:v>
                </c:pt>
                <c:pt idx="4">
                  <c:v>61.285714285714285</c:v>
                </c:pt>
                <c:pt idx="5">
                  <c:v>235.28571428571428</c:v>
                </c:pt>
                <c:pt idx="6">
                  <c:v>151.14285714285688</c:v>
                </c:pt>
                <c:pt idx="7">
                  <c:v>270.57142857142856</c:v>
                </c:pt>
                <c:pt idx="8">
                  <c:v>379.42857142857025</c:v>
                </c:pt>
                <c:pt idx="9">
                  <c:v>111.142857142857</c:v>
                </c:pt>
                <c:pt idx="10">
                  <c:v>54.857142857142769</c:v>
                </c:pt>
                <c:pt idx="11">
                  <c:v>98</c:v>
                </c:pt>
                <c:pt idx="12">
                  <c:v>103.142857142857</c:v>
                </c:pt>
                <c:pt idx="13">
                  <c:v>170.57142857142861</c:v>
                </c:pt>
                <c:pt idx="14">
                  <c:v>349.71428571428567</c:v>
                </c:pt>
                <c:pt idx="15">
                  <c:v>212.28571428571428</c:v>
                </c:pt>
                <c:pt idx="16">
                  <c:v>189</c:v>
                </c:pt>
                <c:pt idx="17">
                  <c:v>309.42857142857025</c:v>
                </c:pt>
                <c:pt idx="18">
                  <c:v>799.28571428571433</c:v>
                </c:pt>
                <c:pt idx="19">
                  <c:v>202.28571428571428</c:v>
                </c:pt>
                <c:pt idx="20">
                  <c:v>204.57142857142861</c:v>
                </c:pt>
                <c:pt idx="21">
                  <c:v>206.28571428571428</c:v>
                </c:pt>
                <c:pt idx="22">
                  <c:v>216.85714285714332</c:v>
                </c:pt>
                <c:pt idx="23">
                  <c:v>96.428571428571388</c:v>
                </c:pt>
                <c:pt idx="24">
                  <c:v>155.57142857142861</c:v>
                </c:pt>
                <c:pt idx="25">
                  <c:v>412.28571428571399</c:v>
                </c:pt>
                <c:pt idx="26">
                  <c:v>519.71428571428567</c:v>
                </c:pt>
                <c:pt idx="27">
                  <c:v>384.14285714285768</c:v>
                </c:pt>
                <c:pt idx="28">
                  <c:v>349.71428571428567</c:v>
                </c:pt>
                <c:pt idx="29">
                  <c:v>810.14285714285711</c:v>
                </c:pt>
                <c:pt idx="30">
                  <c:v>564.42857142857247</c:v>
                </c:pt>
                <c:pt idx="31">
                  <c:v>395.71428571428567</c:v>
                </c:pt>
                <c:pt idx="32">
                  <c:v>594.28571428571433</c:v>
                </c:pt>
                <c:pt idx="33">
                  <c:v>561.14285714285711</c:v>
                </c:pt>
                <c:pt idx="34">
                  <c:v>553.42857142857247</c:v>
                </c:pt>
                <c:pt idx="35">
                  <c:v>211.57142857142861</c:v>
                </c:pt>
                <c:pt idx="36">
                  <c:v>377.28571428571399</c:v>
                </c:pt>
                <c:pt idx="37">
                  <c:v>204</c:v>
                </c:pt>
                <c:pt idx="38">
                  <c:v>372</c:v>
                </c:pt>
                <c:pt idx="39">
                  <c:v>369.85714285714283</c:v>
                </c:pt>
                <c:pt idx="40">
                  <c:v>298.71428571428567</c:v>
                </c:pt>
                <c:pt idx="41">
                  <c:v>176.71428571428535</c:v>
                </c:pt>
                <c:pt idx="42">
                  <c:v>265</c:v>
                </c:pt>
                <c:pt idx="43">
                  <c:v>334.71428571428567</c:v>
                </c:pt>
                <c:pt idx="44">
                  <c:v>198.57142857142861</c:v>
                </c:pt>
                <c:pt idx="45">
                  <c:v>384.14285714285768</c:v>
                </c:pt>
                <c:pt idx="46">
                  <c:v>247.28571428571428</c:v>
                </c:pt>
                <c:pt idx="47">
                  <c:v>212.71428571428535</c:v>
                </c:pt>
                <c:pt idx="48">
                  <c:v>354.85714285714283</c:v>
                </c:pt>
                <c:pt idx="49">
                  <c:v>398.14285714285768</c:v>
                </c:pt>
                <c:pt idx="50">
                  <c:v>300.42857142857025</c:v>
                </c:pt>
                <c:pt idx="51">
                  <c:v>248.42857142857142</c:v>
                </c:pt>
                <c:pt idx="52">
                  <c:v>248</c:v>
                </c:pt>
                <c:pt idx="53">
                  <c:v>557.28571428571433</c:v>
                </c:pt>
                <c:pt idx="54">
                  <c:v>123</c:v>
                </c:pt>
                <c:pt idx="55">
                  <c:v>334</c:v>
                </c:pt>
                <c:pt idx="56">
                  <c:v>300.42857142857025</c:v>
                </c:pt>
                <c:pt idx="57">
                  <c:v>292.85714285714283</c:v>
                </c:pt>
                <c:pt idx="58">
                  <c:v>395.85714285714283</c:v>
                </c:pt>
                <c:pt idx="59">
                  <c:v>260.14285714285768</c:v>
                </c:pt>
                <c:pt idx="60">
                  <c:v>474.28571428571399</c:v>
                </c:pt>
                <c:pt idx="61">
                  <c:v>178.42857142857142</c:v>
                </c:pt>
                <c:pt idx="62">
                  <c:v>72.571428571428427</c:v>
                </c:pt>
                <c:pt idx="63">
                  <c:v>95.142857142856926</c:v>
                </c:pt>
                <c:pt idx="64">
                  <c:v>74.285714285714292</c:v>
                </c:pt>
                <c:pt idx="65">
                  <c:v>466.57142857142856</c:v>
                </c:pt>
                <c:pt idx="66">
                  <c:v>46.142857142857153</c:v>
                </c:pt>
                <c:pt idx="67">
                  <c:v>465.14285714285768</c:v>
                </c:pt>
                <c:pt idx="68">
                  <c:v>56.285714285714285</c:v>
                </c:pt>
                <c:pt idx="69">
                  <c:v>25.285714285714217</c:v>
                </c:pt>
                <c:pt idx="70">
                  <c:v>26</c:v>
                </c:pt>
                <c:pt idx="71">
                  <c:v>53.571428571428491</c:v>
                </c:pt>
                <c:pt idx="72">
                  <c:v>33.428571428571509</c:v>
                </c:pt>
                <c:pt idx="73">
                  <c:v>71.857142857142819</c:v>
                </c:pt>
                <c:pt idx="74">
                  <c:v>153.85714285714332</c:v>
                </c:pt>
                <c:pt idx="75">
                  <c:v>156.14285714285688</c:v>
                </c:pt>
                <c:pt idx="76">
                  <c:v>163.42857142857142</c:v>
                </c:pt>
                <c:pt idx="77">
                  <c:v>145.14285714285688</c:v>
                </c:pt>
                <c:pt idx="78">
                  <c:v>172.57142857142861</c:v>
                </c:pt>
                <c:pt idx="79">
                  <c:v>162.42857142857142</c:v>
                </c:pt>
                <c:pt idx="80">
                  <c:v>160.28571428571428</c:v>
                </c:pt>
                <c:pt idx="81">
                  <c:v>164.14285714285688</c:v>
                </c:pt>
                <c:pt idx="82">
                  <c:v>284.14285714285768</c:v>
                </c:pt>
                <c:pt idx="83">
                  <c:v>284.14285714285768</c:v>
                </c:pt>
                <c:pt idx="84">
                  <c:v>906.14285714285711</c:v>
                </c:pt>
                <c:pt idx="85">
                  <c:v>876.42857142857247</c:v>
                </c:pt>
                <c:pt idx="86">
                  <c:v>899.85714285714289</c:v>
                </c:pt>
                <c:pt idx="87">
                  <c:v>61.285714285714285</c:v>
                </c:pt>
                <c:pt idx="88">
                  <c:v>349.14285714285768</c:v>
                </c:pt>
                <c:pt idx="89">
                  <c:v>114.142857142857</c:v>
                </c:pt>
                <c:pt idx="90">
                  <c:v>227.57142857142861</c:v>
                </c:pt>
                <c:pt idx="91">
                  <c:v>87.571428571428427</c:v>
                </c:pt>
                <c:pt idx="92">
                  <c:v>100.142857142857</c:v>
                </c:pt>
              </c:numCache>
            </c:numRef>
          </c:val>
          <c:smooth val="0"/>
          <c:extLst>
            <c:ext xmlns:c16="http://schemas.microsoft.com/office/drawing/2014/chart" uri="{C3380CC4-5D6E-409C-BE32-E72D297353CC}">
              <c16:uniqueId val="{00000002-E0CC-4A69-942D-DA32386E3FD2}"/>
            </c:ext>
          </c:extLst>
        </c:ser>
        <c:dLbls>
          <c:showLegendKey val="0"/>
          <c:showVal val="0"/>
          <c:showCatName val="0"/>
          <c:showSerName val="0"/>
          <c:showPercent val="0"/>
          <c:showBubbleSize val="0"/>
        </c:dLbls>
        <c:smooth val="0"/>
        <c:axId val="8781112"/>
        <c:axId val="8786992"/>
      </c:lineChart>
      <c:catAx>
        <c:axId val="8781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86992"/>
        <c:crosses val="autoZero"/>
        <c:auto val="1"/>
        <c:lblAlgn val="ctr"/>
        <c:lblOffset val="100"/>
        <c:noMultiLvlLbl val="0"/>
      </c:catAx>
      <c:valAx>
        <c:axId val="8786992"/>
        <c:scaling>
          <c:orientation val="minMax"/>
          <c:max val="1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81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4640706676371334E-2"/>
          <c:y val="6.4641350210970464E-2"/>
          <c:w val="0.95195229272811488"/>
          <c:h val="0.887907737798598"/>
        </c:manualLayout>
      </c:layout>
      <c:barChart>
        <c:barDir val="col"/>
        <c:grouping val="clustered"/>
        <c:varyColors val="0"/>
        <c:ser>
          <c:idx val="1"/>
          <c:order val="0"/>
          <c:tx>
            <c:strRef>
              <c:f>'Temperature graph'!$B$1:$B$2</c:f>
              <c:strCache>
                <c:ptCount val="1"/>
                <c:pt idx="0">
                  <c:v>Temperature ⁰ C</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'Temperature graph'!$A$3:$A$95</c:f>
              <c:numCache>
                <c:formatCode>General</c:formatCode>
                <c:ptCount val="9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numCache>
            </c:numRef>
          </c:cat>
          <c:val>
            <c:numRef>
              <c:f>'Temperature graph'!$B$3:$B$95</c:f>
              <c:numCache>
                <c:formatCode>General</c:formatCode>
                <c:ptCount val="93"/>
                <c:pt idx="0">
                  <c:v>25.4</c:v>
                </c:pt>
                <c:pt idx="1">
                  <c:v>25.9</c:v>
                </c:pt>
                <c:pt idx="2">
                  <c:v>25.8</c:v>
                </c:pt>
                <c:pt idx="3">
                  <c:v>26.3</c:v>
                </c:pt>
                <c:pt idx="4">
                  <c:v>26.8</c:v>
                </c:pt>
                <c:pt idx="5">
                  <c:v>27.6</c:v>
                </c:pt>
                <c:pt idx="6">
                  <c:v>24.8</c:v>
                </c:pt>
                <c:pt idx="7">
                  <c:v>26</c:v>
                </c:pt>
                <c:pt idx="8">
                  <c:v>22.9</c:v>
                </c:pt>
                <c:pt idx="9">
                  <c:v>27.3</c:v>
                </c:pt>
                <c:pt idx="10">
                  <c:v>27.4</c:v>
                </c:pt>
                <c:pt idx="11">
                  <c:v>26.5</c:v>
                </c:pt>
                <c:pt idx="12">
                  <c:v>25.7</c:v>
                </c:pt>
                <c:pt idx="13">
                  <c:v>25.2</c:v>
                </c:pt>
                <c:pt idx="14">
                  <c:v>25.1</c:v>
                </c:pt>
                <c:pt idx="15">
                  <c:v>24.8</c:v>
                </c:pt>
                <c:pt idx="16">
                  <c:v>25.1</c:v>
                </c:pt>
                <c:pt idx="17">
                  <c:v>24.7</c:v>
                </c:pt>
                <c:pt idx="18">
                  <c:v>24.9</c:v>
                </c:pt>
                <c:pt idx="19">
                  <c:v>25.3</c:v>
                </c:pt>
                <c:pt idx="20">
                  <c:v>25.1</c:v>
                </c:pt>
                <c:pt idx="21">
                  <c:v>24.8</c:v>
                </c:pt>
                <c:pt idx="22">
                  <c:v>25.5</c:v>
                </c:pt>
                <c:pt idx="23">
                  <c:v>24.8</c:v>
                </c:pt>
                <c:pt idx="24">
                  <c:v>25.1</c:v>
                </c:pt>
                <c:pt idx="25">
                  <c:v>24.3</c:v>
                </c:pt>
                <c:pt idx="26">
                  <c:v>29.2</c:v>
                </c:pt>
                <c:pt idx="27">
                  <c:v>25.1</c:v>
                </c:pt>
                <c:pt idx="28">
                  <c:v>24.2</c:v>
                </c:pt>
                <c:pt idx="29">
                  <c:v>24</c:v>
                </c:pt>
                <c:pt idx="30">
                  <c:v>21.8</c:v>
                </c:pt>
                <c:pt idx="31">
                  <c:v>24.2</c:v>
                </c:pt>
                <c:pt idx="32">
                  <c:v>24.5</c:v>
                </c:pt>
                <c:pt idx="33">
                  <c:v>24.3</c:v>
                </c:pt>
                <c:pt idx="34">
                  <c:v>24.8</c:v>
                </c:pt>
                <c:pt idx="35">
                  <c:v>25.7</c:v>
                </c:pt>
                <c:pt idx="36">
                  <c:v>24.4</c:v>
                </c:pt>
                <c:pt idx="37">
                  <c:v>24.3</c:v>
                </c:pt>
                <c:pt idx="38">
                  <c:v>24.4</c:v>
                </c:pt>
                <c:pt idx="39">
                  <c:v>24.4</c:v>
                </c:pt>
                <c:pt idx="40">
                  <c:v>25.3</c:v>
                </c:pt>
                <c:pt idx="41">
                  <c:v>25.1</c:v>
                </c:pt>
                <c:pt idx="42">
                  <c:v>24.6</c:v>
                </c:pt>
                <c:pt idx="43">
                  <c:v>25.5</c:v>
                </c:pt>
                <c:pt idx="44">
                  <c:v>26.5</c:v>
                </c:pt>
                <c:pt idx="45">
                  <c:v>26</c:v>
                </c:pt>
                <c:pt idx="46">
                  <c:v>24</c:v>
                </c:pt>
                <c:pt idx="47">
                  <c:v>23.5</c:v>
                </c:pt>
                <c:pt idx="48">
                  <c:v>23.2</c:v>
                </c:pt>
                <c:pt idx="49">
                  <c:v>24.5</c:v>
                </c:pt>
                <c:pt idx="50">
                  <c:v>24.7</c:v>
                </c:pt>
                <c:pt idx="51">
                  <c:v>26.8</c:v>
                </c:pt>
                <c:pt idx="52">
                  <c:v>28.1</c:v>
                </c:pt>
                <c:pt idx="53">
                  <c:v>28.1</c:v>
                </c:pt>
                <c:pt idx="54">
                  <c:v>28.1</c:v>
                </c:pt>
                <c:pt idx="55">
                  <c:v>27</c:v>
                </c:pt>
                <c:pt idx="56">
                  <c:v>28.3</c:v>
                </c:pt>
                <c:pt idx="57">
                  <c:v>24.2</c:v>
                </c:pt>
                <c:pt idx="58">
                  <c:v>25.6</c:v>
                </c:pt>
                <c:pt idx="59">
                  <c:v>23.7</c:v>
                </c:pt>
                <c:pt idx="60">
                  <c:v>24.7</c:v>
                </c:pt>
                <c:pt idx="61">
                  <c:v>26.3</c:v>
                </c:pt>
                <c:pt idx="62">
                  <c:v>25.7</c:v>
                </c:pt>
                <c:pt idx="63">
                  <c:v>22.9</c:v>
                </c:pt>
                <c:pt idx="64">
                  <c:v>21.3</c:v>
                </c:pt>
                <c:pt idx="65">
                  <c:v>25.1</c:v>
                </c:pt>
                <c:pt idx="66">
                  <c:v>27.9</c:v>
                </c:pt>
                <c:pt idx="67">
                  <c:v>26.9</c:v>
                </c:pt>
                <c:pt idx="68">
                  <c:v>27.5</c:v>
                </c:pt>
                <c:pt idx="69">
                  <c:v>26.9</c:v>
                </c:pt>
                <c:pt idx="70">
                  <c:v>26.5</c:v>
                </c:pt>
                <c:pt idx="71">
                  <c:v>27.6</c:v>
                </c:pt>
                <c:pt idx="72">
                  <c:v>27.1</c:v>
                </c:pt>
                <c:pt idx="73">
                  <c:v>28.1</c:v>
                </c:pt>
                <c:pt idx="74">
                  <c:v>24.6</c:v>
                </c:pt>
                <c:pt idx="75">
                  <c:v>25</c:v>
                </c:pt>
                <c:pt idx="76">
                  <c:v>24.7</c:v>
                </c:pt>
                <c:pt idx="77">
                  <c:v>25.1</c:v>
                </c:pt>
                <c:pt idx="78">
                  <c:v>25.2</c:v>
                </c:pt>
                <c:pt idx="79">
                  <c:v>24.8</c:v>
                </c:pt>
                <c:pt idx="80">
                  <c:v>24.6</c:v>
                </c:pt>
                <c:pt idx="81">
                  <c:v>25.3</c:v>
                </c:pt>
                <c:pt idx="82">
                  <c:v>24</c:v>
                </c:pt>
                <c:pt idx="83">
                  <c:v>24</c:v>
                </c:pt>
                <c:pt idx="84">
                  <c:v>26.3</c:v>
                </c:pt>
                <c:pt idx="85">
                  <c:v>25.8</c:v>
                </c:pt>
                <c:pt idx="86">
                  <c:v>26.4</c:v>
                </c:pt>
                <c:pt idx="87">
                  <c:v>25.3</c:v>
                </c:pt>
                <c:pt idx="88">
                  <c:v>25.6</c:v>
                </c:pt>
                <c:pt idx="89">
                  <c:v>24.6</c:v>
                </c:pt>
                <c:pt idx="90">
                  <c:v>23.7</c:v>
                </c:pt>
                <c:pt idx="91">
                  <c:v>27.8</c:v>
                </c:pt>
                <c:pt idx="92">
                  <c:v>26</c:v>
                </c:pt>
              </c:numCache>
            </c:numRef>
          </c:val>
          <c:extLst>
            <c:ext xmlns:c16="http://schemas.microsoft.com/office/drawing/2014/chart" uri="{C3380CC4-5D6E-409C-BE32-E72D297353CC}">
              <c16:uniqueId val="{00000000-AC26-4258-A6CF-C18B031DC91D}"/>
            </c:ext>
          </c:extLst>
        </c:ser>
        <c:dLbls>
          <c:showLegendKey val="0"/>
          <c:showVal val="0"/>
          <c:showCatName val="0"/>
          <c:showSerName val="0"/>
          <c:showPercent val="0"/>
          <c:showBubbleSize val="0"/>
        </c:dLbls>
        <c:gapWidth val="100"/>
        <c:overlap val="-24"/>
        <c:axId val="251844624"/>
        <c:axId val="8785424"/>
      </c:barChart>
      <c:catAx>
        <c:axId val="251844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85424"/>
        <c:crosses val="autoZero"/>
        <c:auto val="1"/>
        <c:lblAlgn val="ctr"/>
        <c:lblOffset val="100"/>
        <c:noMultiLvlLbl val="0"/>
      </c:catAx>
      <c:valAx>
        <c:axId val="8785424"/>
        <c:scaling>
          <c:orientation val="minMax"/>
          <c:max val="30"/>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1844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4.2655440128807426E-2"/>
          <c:y val="6.4252147562444906E-2"/>
          <c:w val="0.93966893844151833"/>
          <c:h val="0.88555183483946343"/>
        </c:manualLayout>
      </c:layout>
      <c:barChart>
        <c:barDir val="col"/>
        <c:grouping val="clustered"/>
        <c:varyColors val="0"/>
        <c:ser>
          <c:idx val="1"/>
          <c:order val="0"/>
          <c:tx>
            <c:strRef>
              <c:f>'CO2 Graph'!$B$1</c:f>
              <c:strCache>
                <c:ptCount val="1"/>
                <c:pt idx="0">
                  <c:v>Carbon Dioxide</c:v>
                </c:pt>
              </c:strCache>
            </c:strRef>
          </c:tx>
          <c:spPr>
            <a:solidFill>
              <a:schemeClr val="accent2">
                <a:alpha val="70000"/>
              </a:schemeClr>
            </a:solidFill>
            <a:ln>
              <a:noFill/>
            </a:ln>
            <a:effectLst/>
          </c:spPr>
          <c:invertIfNegative val="0"/>
          <c:cat>
            <c:numRef>
              <c:f>'CO2 Graph'!$A$3:$A$95</c:f>
              <c:numCache>
                <c:formatCode>General</c:formatCode>
                <c:ptCount val="9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numCache>
            </c:numRef>
          </c:cat>
          <c:val>
            <c:numRef>
              <c:f>'CO2 Graph'!$B$2:$B$95</c:f>
              <c:numCache>
                <c:formatCode>General</c:formatCode>
                <c:ptCount val="94"/>
                <c:pt idx="1">
                  <c:v>523</c:v>
                </c:pt>
                <c:pt idx="2">
                  <c:v>765</c:v>
                </c:pt>
                <c:pt idx="3">
                  <c:v>820</c:v>
                </c:pt>
                <c:pt idx="4">
                  <c:v>595</c:v>
                </c:pt>
                <c:pt idx="5">
                  <c:v>572</c:v>
                </c:pt>
                <c:pt idx="6">
                  <c:v>835</c:v>
                </c:pt>
                <c:pt idx="7">
                  <c:v>624</c:v>
                </c:pt>
                <c:pt idx="8">
                  <c:v>1032</c:v>
                </c:pt>
                <c:pt idx="9">
                  <c:v>826</c:v>
                </c:pt>
                <c:pt idx="10">
                  <c:v>614</c:v>
                </c:pt>
                <c:pt idx="11">
                  <c:v>656</c:v>
                </c:pt>
                <c:pt idx="12">
                  <c:v>620</c:v>
                </c:pt>
                <c:pt idx="13">
                  <c:v>741</c:v>
                </c:pt>
                <c:pt idx="14">
                  <c:v>717</c:v>
                </c:pt>
                <c:pt idx="15">
                  <c:v>1040</c:v>
                </c:pt>
                <c:pt idx="16">
                  <c:v>958</c:v>
                </c:pt>
                <c:pt idx="17">
                  <c:v>1147</c:v>
                </c:pt>
                <c:pt idx="18">
                  <c:v>1135</c:v>
                </c:pt>
                <c:pt idx="19">
                  <c:v>1240</c:v>
                </c:pt>
                <c:pt idx="20">
                  <c:v>858</c:v>
                </c:pt>
                <c:pt idx="21">
                  <c:v>842</c:v>
                </c:pt>
                <c:pt idx="22">
                  <c:v>759</c:v>
                </c:pt>
                <c:pt idx="23">
                  <c:v>589</c:v>
                </c:pt>
                <c:pt idx="24">
                  <c:v>354</c:v>
                </c:pt>
                <c:pt idx="25">
                  <c:v>666</c:v>
                </c:pt>
                <c:pt idx="26">
                  <c:v>624</c:v>
                </c:pt>
                <c:pt idx="27">
                  <c:v>544</c:v>
                </c:pt>
                <c:pt idx="28">
                  <c:v>527</c:v>
                </c:pt>
                <c:pt idx="29">
                  <c:v>522</c:v>
                </c:pt>
                <c:pt idx="30">
                  <c:v>550</c:v>
                </c:pt>
                <c:pt idx="31">
                  <c:v>538</c:v>
                </c:pt>
                <c:pt idx="32">
                  <c:v>513</c:v>
                </c:pt>
                <c:pt idx="33">
                  <c:v>595</c:v>
                </c:pt>
                <c:pt idx="34">
                  <c:v>545</c:v>
                </c:pt>
                <c:pt idx="35">
                  <c:v>586</c:v>
                </c:pt>
                <c:pt idx="36">
                  <c:v>555</c:v>
                </c:pt>
                <c:pt idx="37">
                  <c:v>484</c:v>
                </c:pt>
                <c:pt idx="38">
                  <c:v>678</c:v>
                </c:pt>
                <c:pt idx="39">
                  <c:v>682</c:v>
                </c:pt>
                <c:pt idx="40">
                  <c:v>575</c:v>
                </c:pt>
                <c:pt idx="41">
                  <c:v>635</c:v>
                </c:pt>
                <c:pt idx="42">
                  <c:v>512</c:v>
                </c:pt>
                <c:pt idx="43">
                  <c:v>488</c:v>
                </c:pt>
                <c:pt idx="44">
                  <c:v>983</c:v>
                </c:pt>
                <c:pt idx="45">
                  <c:v>975</c:v>
                </c:pt>
                <c:pt idx="46">
                  <c:v>1007</c:v>
                </c:pt>
                <c:pt idx="47">
                  <c:v>518</c:v>
                </c:pt>
                <c:pt idx="48">
                  <c:v>539</c:v>
                </c:pt>
                <c:pt idx="49">
                  <c:v>580</c:v>
                </c:pt>
                <c:pt idx="50">
                  <c:v>562</c:v>
                </c:pt>
                <c:pt idx="51">
                  <c:v>780</c:v>
                </c:pt>
                <c:pt idx="52">
                  <c:v>641</c:v>
                </c:pt>
                <c:pt idx="53">
                  <c:v>810</c:v>
                </c:pt>
                <c:pt idx="54">
                  <c:v>619</c:v>
                </c:pt>
                <c:pt idx="55">
                  <c:v>536</c:v>
                </c:pt>
                <c:pt idx="56">
                  <c:v>1027</c:v>
                </c:pt>
                <c:pt idx="57">
                  <c:v>524</c:v>
                </c:pt>
                <c:pt idx="58">
                  <c:v>600</c:v>
                </c:pt>
                <c:pt idx="59">
                  <c:v>562</c:v>
                </c:pt>
                <c:pt idx="60">
                  <c:v>723</c:v>
                </c:pt>
                <c:pt idx="61">
                  <c:v>755</c:v>
                </c:pt>
                <c:pt idx="62">
                  <c:v>589</c:v>
                </c:pt>
                <c:pt idx="63">
                  <c:v>487</c:v>
                </c:pt>
                <c:pt idx="64">
                  <c:v>567</c:v>
                </c:pt>
                <c:pt idx="65">
                  <c:v>592</c:v>
                </c:pt>
                <c:pt idx="66">
                  <c:v>549</c:v>
                </c:pt>
                <c:pt idx="67">
                  <c:v>439</c:v>
                </c:pt>
                <c:pt idx="68">
                  <c:v>558</c:v>
                </c:pt>
                <c:pt idx="69">
                  <c:v>445</c:v>
                </c:pt>
                <c:pt idx="70">
                  <c:v>466</c:v>
                </c:pt>
                <c:pt idx="71">
                  <c:v>497</c:v>
                </c:pt>
                <c:pt idx="72">
                  <c:v>441</c:v>
                </c:pt>
                <c:pt idx="73">
                  <c:v>454</c:v>
                </c:pt>
                <c:pt idx="74">
                  <c:v>434</c:v>
                </c:pt>
                <c:pt idx="75">
                  <c:v>520</c:v>
                </c:pt>
                <c:pt idx="76">
                  <c:v>543</c:v>
                </c:pt>
                <c:pt idx="77">
                  <c:v>506</c:v>
                </c:pt>
                <c:pt idx="78">
                  <c:v>543</c:v>
                </c:pt>
                <c:pt idx="79">
                  <c:v>520</c:v>
                </c:pt>
                <c:pt idx="80">
                  <c:v>524</c:v>
                </c:pt>
                <c:pt idx="81">
                  <c:v>539</c:v>
                </c:pt>
                <c:pt idx="82">
                  <c:v>522</c:v>
                </c:pt>
                <c:pt idx="83">
                  <c:v>645</c:v>
                </c:pt>
                <c:pt idx="84">
                  <c:v>645</c:v>
                </c:pt>
                <c:pt idx="85">
                  <c:v>566</c:v>
                </c:pt>
                <c:pt idx="86">
                  <c:v>579</c:v>
                </c:pt>
                <c:pt idx="87">
                  <c:v>542</c:v>
                </c:pt>
                <c:pt idx="88">
                  <c:v>502</c:v>
                </c:pt>
                <c:pt idx="89">
                  <c:v>942</c:v>
                </c:pt>
                <c:pt idx="90">
                  <c:v>871</c:v>
                </c:pt>
                <c:pt idx="91">
                  <c:v>803</c:v>
                </c:pt>
                <c:pt idx="92">
                  <c:v>440</c:v>
                </c:pt>
                <c:pt idx="93">
                  <c:v>789</c:v>
                </c:pt>
              </c:numCache>
            </c:numRef>
          </c:val>
          <c:extLst>
            <c:ext xmlns:c16="http://schemas.microsoft.com/office/drawing/2014/chart" uri="{C3380CC4-5D6E-409C-BE32-E72D297353CC}">
              <c16:uniqueId val="{00000000-E8BF-4A64-AC7E-50B3E263DC8B}"/>
            </c:ext>
          </c:extLst>
        </c:ser>
        <c:dLbls>
          <c:showLegendKey val="0"/>
          <c:showVal val="0"/>
          <c:showCatName val="0"/>
          <c:showSerName val="0"/>
          <c:showPercent val="0"/>
          <c:showBubbleSize val="0"/>
        </c:dLbls>
        <c:gapWidth val="80"/>
        <c:overlap val="25"/>
        <c:axId val="8782288"/>
        <c:axId val="8783072"/>
      </c:barChart>
      <c:catAx>
        <c:axId val="87822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8783072"/>
        <c:crosses val="autoZero"/>
        <c:auto val="1"/>
        <c:lblAlgn val="ctr"/>
        <c:lblOffset val="100"/>
        <c:noMultiLvlLbl val="0"/>
      </c:catAx>
      <c:valAx>
        <c:axId val="878307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878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1"/>
          <c:order val="0"/>
          <c:tx>
            <c:strRef>
              <c:f>'Installed Power Density'!$B$1</c:f>
              <c:strCache>
                <c:ptCount val="1"/>
                <c:pt idx="0">
                  <c:v>Installed Power Density</c:v>
                </c:pt>
              </c:strCache>
            </c:strRef>
          </c:tx>
          <c:spPr>
            <a:solidFill>
              <a:schemeClr val="accent2">
                <a:alpha val="70000"/>
              </a:schemeClr>
            </a:solidFill>
            <a:ln>
              <a:noFill/>
            </a:ln>
            <a:effectLst/>
          </c:spPr>
          <c:invertIfNegative val="0"/>
          <c:val>
            <c:numRef>
              <c:f>'Installed Power Density'!$B$2:$B$61</c:f>
              <c:numCache>
                <c:formatCode>0.00</c:formatCode>
                <c:ptCount val="60"/>
                <c:pt idx="0">
                  <c:v>8.8842736817814671</c:v>
                </c:pt>
                <c:pt idx="1">
                  <c:v>11.574074074074099</c:v>
                </c:pt>
                <c:pt idx="2">
                  <c:v>15.897973445143256</c:v>
                </c:pt>
                <c:pt idx="3">
                  <c:v>5.4149879129734089</c:v>
                </c:pt>
                <c:pt idx="4">
                  <c:v>10.948191593352885</c:v>
                </c:pt>
                <c:pt idx="5">
                  <c:v>9.7548836630583562</c:v>
                </c:pt>
                <c:pt idx="6">
                  <c:v>8.6696928802191948</c:v>
                </c:pt>
                <c:pt idx="7">
                  <c:v>4.5291738879260546</c:v>
                </c:pt>
                <c:pt idx="8">
                  <c:v>6.1092019854906461</c:v>
                </c:pt>
                <c:pt idx="9">
                  <c:v>3.9619371042484692</c:v>
                </c:pt>
                <c:pt idx="10">
                  <c:v>10.117434507678411</c:v>
                </c:pt>
                <c:pt idx="11">
                  <c:v>18.958629561920237</c:v>
                </c:pt>
                <c:pt idx="12">
                  <c:v>18.668344720124654</c:v>
                </c:pt>
                <c:pt idx="13">
                  <c:v>5.0909090909090908</c:v>
                </c:pt>
                <c:pt idx="14">
                  <c:v>12.884872824631861</c:v>
                </c:pt>
                <c:pt idx="15">
                  <c:v>14.029180695847364</c:v>
                </c:pt>
                <c:pt idx="16">
                  <c:v>26.59069325735992</c:v>
                </c:pt>
                <c:pt idx="17">
                  <c:v>27.802601529143082</c:v>
                </c:pt>
                <c:pt idx="18">
                  <c:v>26.18780396558174</c:v>
                </c:pt>
                <c:pt idx="19">
                  <c:v>28.568513416998265</c:v>
                </c:pt>
                <c:pt idx="20">
                  <c:v>9.0673575129533681</c:v>
                </c:pt>
                <c:pt idx="21">
                  <c:v>18.196004993757803</c:v>
                </c:pt>
                <c:pt idx="22">
                  <c:v>7.8103207810320772</c:v>
                </c:pt>
                <c:pt idx="23">
                  <c:v>13.847675568743817</c:v>
                </c:pt>
                <c:pt idx="24">
                  <c:v>8.2171680117388117</c:v>
                </c:pt>
                <c:pt idx="25">
                  <c:v>5.2199850857568979</c:v>
                </c:pt>
                <c:pt idx="26">
                  <c:v>12.0042872454448</c:v>
                </c:pt>
                <c:pt idx="27">
                  <c:v>8.9271480950103612</c:v>
                </c:pt>
                <c:pt idx="28">
                  <c:v>9.3691076471541788</c:v>
                </c:pt>
                <c:pt idx="29">
                  <c:v>14.285583255370277</c:v>
                </c:pt>
                <c:pt idx="30">
                  <c:v>14.049999137871575</c:v>
                </c:pt>
                <c:pt idx="31">
                  <c:v>5.7485423339081869</c:v>
                </c:pt>
                <c:pt idx="32">
                  <c:v>12.811127379209371</c:v>
                </c:pt>
                <c:pt idx="33">
                  <c:v>14.999111821653788</c:v>
                </c:pt>
                <c:pt idx="34">
                  <c:v>22.069703385007625</c:v>
                </c:pt>
                <c:pt idx="35">
                  <c:v>19.805519805519804</c:v>
                </c:pt>
                <c:pt idx="36">
                  <c:v>19.728719948018192</c:v>
                </c:pt>
                <c:pt idx="37">
                  <c:v>19.844771241830063</c:v>
                </c:pt>
                <c:pt idx="38">
                  <c:v>10.150383869062683</c:v>
                </c:pt>
                <c:pt idx="39">
                  <c:v>30.91902561139996</c:v>
                </c:pt>
                <c:pt idx="40">
                  <c:v>29.360104176130335</c:v>
                </c:pt>
                <c:pt idx="41">
                  <c:v>28.356481481481477</c:v>
                </c:pt>
                <c:pt idx="42">
                  <c:v>31.603680740084638</c:v>
                </c:pt>
                <c:pt idx="43">
                  <c:v>28.028716068778909</c:v>
                </c:pt>
                <c:pt idx="44">
                  <c:v>20.097429519071309</c:v>
                </c:pt>
                <c:pt idx="45">
                  <c:v>8.8935427574171033</c:v>
                </c:pt>
                <c:pt idx="46">
                  <c:v>4.4571792422795289</c:v>
                </c:pt>
                <c:pt idx="47">
                  <c:v>7.8756674294431734</c:v>
                </c:pt>
                <c:pt idx="48">
                  <c:v>19.6078431372549</c:v>
                </c:pt>
                <c:pt idx="49">
                  <c:v>13.101819857175766</c:v>
                </c:pt>
                <c:pt idx="50">
                  <c:v>8.808319471319777</c:v>
                </c:pt>
                <c:pt idx="51">
                  <c:v>9.8734567901234591</c:v>
                </c:pt>
                <c:pt idx="52">
                  <c:v>9.1034706982036919</c:v>
                </c:pt>
                <c:pt idx="53">
                  <c:v>6.1471861471861473</c:v>
                </c:pt>
                <c:pt idx="54">
                  <c:v>6.887755102040817</c:v>
                </c:pt>
                <c:pt idx="55">
                  <c:v>7.6704545454545467</c:v>
                </c:pt>
                <c:pt idx="56">
                  <c:v>8.6319845857418116</c:v>
                </c:pt>
                <c:pt idx="57">
                  <c:v>9.8991320666197513</c:v>
                </c:pt>
                <c:pt idx="58">
                  <c:v>6.8276030236527685</c:v>
                </c:pt>
                <c:pt idx="59">
                  <c:v>8.9528377298161459</c:v>
                </c:pt>
              </c:numCache>
            </c:numRef>
          </c:val>
          <c:extLst>
            <c:ext xmlns:c16="http://schemas.microsoft.com/office/drawing/2014/chart" uri="{C3380CC4-5D6E-409C-BE32-E72D297353CC}">
              <c16:uniqueId val="{00000000-A0FB-4CC0-87C5-63DA2717E5C5}"/>
            </c:ext>
          </c:extLst>
        </c:ser>
        <c:dLbls>
          <c:showLegendKey val="0"/>
          <c:showVal val="0"/>
          <c:showCatName val="0"/>
          <c:showSerName val="0"/>
          <c:showPercent val="0"/>
          <c:showBubbleSize val="0"/>
        </c:dLbls>
        <c:gapWidth val="80"/>
        <c:overlap val="25"/>
        <c:axId val="8784248"/>
        <c:axId val="8786208"/>
      </c:barChart>
      <c:catAx>
        <c:axId val="8784248"/>
        <c:scaling>
          <c:orientation val="minMax"/>
        </c:scaling>
        <c:delete val="0"/>
        <c:axPos val="b"/>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8786208"/>
        <c:crosses val="autoZero"/>
        <c:auto val="1"/>
        <c:lblAlgn val="ctr"/>
        <c:lblOffset val="100"/>
        <c:noMultiLvlLbl val="0"/>
      </c:catAx>
      <c:valAx>
        <c:axId val="8786208"/>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8784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ILER!$B$1</c:f>
              <c:strCache>
                <c:ptCount val="1"/>
                <c:pt idx="0">
                  <c:v>Installed Load Efficiency Ratio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ILER!$B$2:$B$61</c:f>
              <c:numCache>
                <c:formatCode>0%</c:formatCode>
                <c:ptCount val="60"/>
                <c:pt idx="0">
                  <c:v>0.28139610389610398</c:v>
                </c:pt>
                <c:pt idx="1">
                  <c:v>4.5148872180451112E-2</c:v>
                </c:pt>
                <c:pt idx="2">
                  <c:v>0.17486505494505494</c:v>
                </c:pt>
                <c:pt idx="3">
                  <c:v>0.51338988095238092</c:v>
                </c:pt>
                <c:pt idx="4">
                  <c:v>0.22834821428571425</c:v>
                </c:pt>
                <c:pt idx="5">
                  <c:v>0.28498545918367341</c:v>
                </c:pt>
                <c:pt idx="6">
                  <c:v>0.32065726415094342</c:v>
                </c:pt>
                <c:pt idx="7">
                  <c:v>0.47911607142857143</c:v>
                </c:pt>
                <c:pt idx="8">
                  <c:v>0.45505124999999991</c:v>
                </c:pt>
                <c:pt idx="9">
                  <c:v>0.58809616071428583</c:v>
                </c:pt>
                <c:pt idx="10">
                  <c:v>0.24709821428571427</c:v>
                </c:pt>
                <c:pt idx="11">
                  <c:v>0.14663507142857143</c:v>
                </c:pt>
                <c:pt idx="12">
                  <c:v>0.13391653290529695</c:v>
                </c:pt>
                <c:pt idx="13">
                  <c:v>0.40857142857142859</c:v>
                </c:pt>
                <c:pt idx="14">
                  <c:v>0.2157568831168831</c:v>
                </c:pt>
                <c:pt idx="15">
                  <c:v>0.19815839999999998</c:v>
                </c:pt>
                <c:pt idx="16">
                  <c:v>0.10454785714285716</c:v>
                </c:pt>
                <c:pt idx="17">
                  <c:v>9.9990642857142861E-2</c:v>
                </c:pt>
                <c:pt idx="18">
                  <c:v>0.10615628571428573</c:v>
                </c:pt>
                <c:pt idx="19">
                  <c:v>9.7309928571428575E-2</c:v>
                </c:pt>
                <c:pt idx="20">
                  <c:v>0.30659428571428571</c:v>
                </c:pt>
                <c:pt idx="21">
                  <c:v>0.11925694682675815</c:v>
                </c:pt>
                <c:pt idx="22">
                  <c:v>0.35593928571428574</c:v>
                </c:pt>
                <c:pt idx="23">
                  <c:v>0.20075571428571429</c:v>
                </c:pt>
                <c:pt idx="24">
                  <c:v>0.3383160714285714</c:v>
                </c:pt>
                <c:pt idx="25">
                  <c:v>0.53256857142857139</c:v>
                </c:pt>
                <c:pt idx="26">
                  <c:v>0.20825892857142861</c:v>
                </c:pt>
                <c:pt idx="27">
                  <c:v>0.31140964285714284</c:v>
                </c:pt>
                <c:pt idx="28">
                  <c:v>0.26683437677859995</c:v>
                </c:pt>
                <c:pt idx="29">
                  <c:v>0.17500160513643662</c:v>
                </c:pt>
                <c:pt idx="30">
                  <c:v>0.16583630910834135</c:v>
                </c:pt>
                <c:pt idx="31">
                  <c:v>0.43489285714285725</c:v>
                </c:pt>
                <c:pt idx="32">
                  <c:v>0.19514285714285715</c:v>
                </c:pt>
                <c:pt idx="33">
                  <c:v>0.16667653589933384</c:v>
                </c:pt>
                <c:pt idx="34">
                  <c:v>0.11327746260959257</c:v>
                </c:pt>
                <c:pt idx="35">
                  <c:v>0.12622743682310469</c:v>
                </c:pt>
                <c:pt idx="36">
                  <c:v>0.12671881432688351</c:v>
                </c:pt>
                <c:pt idx="37">
                  <c:v>0.12597776862906546</c:v>
                </c:pt>
                <c:pt idx="38">
                  <c:v>0.27388126753246755</c:v>
                </c:pt>
                <c:pt idx="39">
                  <c:v>8.0856364344102774E-2</c:v>
                </c:pt>
                <c:pt idx="40">
                  <c:v>8.514956162970605E-2</c:v>
                </c:pt>
                <c:pt idx="41">
                  <c:v>8.8163265306122451E-2</c:v>
                </c:pt>
                <c:pt idx="42">
                  <c:v>7.9104710003892562E-2</c:v>
                </c:pt>
                <c:pt idx="43">
                  <c:v>8.9194239003503331E-2</c:v>
                </c:pt>
                <c:pt idx="44">
                  <c:v>0.12439401753481176</c:v>
                </c:pt>
                <c:pt idx="45">
                  <c:v>0.26198783359497646</c:v>
                </c:pt>
                <c:pt idx="46">
                  <c:v>0.56089285714285719</c:v>
                </c:pt>
                <c:pt idx="47">
                  <c:v>0.35298595641646485</c:v>
                </c:pt>
                <c:pt idx="48">
                  <c:v>0.11883000000000002</c:v>
                </c:pt>
                <c:pt idx="49">
                  <c:v>0.21218426373626373</c:v>
                </c:pt>
                <c:pt idx="50">
                  <c:v>0.24635800359712229</c:v>
                </c:pt>
                <c:pt idx="51">
                  <c:v>0.21066583307283523</c:v>
                </c:pt>
                <c:pt idx="52">
                  <c:v>0.30537803571428562</c:v>
                </c:pt>
                <c:pt idx="53">
                  <c:v>0.40669014084507038</c:v>
                </c:pt>
                <c:pt idx="54">
                  <c:v>0.40361481481481476</c:v>
                </c:pt>
                <c:pt idx="55">
                  <c:v>0.36242962962962955</c:v>
                </c:pt>
                <c:pt idx="56">
                  <c:v>0.32205803571428565</c:v>
                </c:pt>
                <c:pt idx="57">
                  <c:v>0.28083270142180089</c:v>
                </c:pt>
                <c:pt idx="58">
                  <c:v>0.36616071428571423</c:v>
                </c:pt>
                <c:pt idx="59">
                  <c:v>0.31051607142857146</c:v>
                </c:pt>
              </c:numCache>
            </c:numRef>
          </c:val>
          <c:extLst>
            <c:ext xmlns:c16="http://schemas.microsoft.com/office/drawing/2014/chart" uri="{C3380CC4-5D6E-409C-BE32-E72D297353CC}">
              <c16:uniqueId val="{00000000-7084-48D6-9FDD-69269EF10335}"/>
            </c:ext>
          </c:extLst>
        </c:ser>
        <c:dLbls>
          <c:showLegendKey val="0"/>
          <c:showVal val="0"/>
          <c:showCatName val="0"/>
          <c:showSerName val="0"/>
          <c:showPercent val="0"/>
          <c:showBubbleSize val="0"/>
        </c:dLbls>
        <c:gapWidth val="100"/>
        <c:overlap val="-24"/>
        <c:axId val="288045152"/>
        <c:axId val="288045544"/>
      </c:barChart>
      <c:catAx>
        <c:axId val="288045152"/>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045544"/>
        <c:crosses val="autoZero"/>
        <c:auto val="1"/>
        <c:lblAlgn val="ctr"/>
        <c:lblOffset val="100"/>
        <c:noMultiLvlLbl val="0"/>
      </c:catAx>
      <c:valAx>
        <c:axId val="288045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045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8AC95DFA-2A5F-4DDB-92B4-EDEEA73314F2}" type="slidenum">
              <a:rPr lang="en-US"/>
              <a:pPr>
                <a:defRPr/>
              </a:pPr>
              <a:t>‹#›</a:t>
            </a:fld>
            <a:endParaRPr lang="en-US" dirty="0"/>
          </a:p>
        </p:txBody>
      </p:sp>
    </p:spTree>
    <p:extLst>
      <p:ext uri="{BB962C8B-B14F-4D97-AF65-F5344CB8AC3E}">
        <p14:creationId xmlns:p14="http://schemas.microsoft.com/office/powerpoint/2010/main" val="22915079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6C6E6F3-4236-453F-840A-650265EC3CFC}" type="slidenum">
              <a:rPr lang="en-US" smtClean="0"/>
              <a:pPr/>
              <a:t>1</a:t>
            </a:fld>
            <a:endParaRPr lang="en-US" dirty="0"/>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p>
        </p:txBody>
      </p:sp>
    </p:spTree>
    <p:extLst>
      <p:ext uri="{BB962C8B-B14F-4D97-AF65-F5344CB8AC3E}">
        <p14:creationId xmlns:p14="http://schemas.microsoft.com/office/powerpoint/2010/main" val="109186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D50733-321A-4179-AC56-2D4D55B6423E}" type="slidenum">
              <a:rPr lang="en-US"/>
              <a:pPr/>
              <a:t>10</a:t>
            </a:fld>
            <a:endParaRPr lang="en-US" dirty="0"/>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1654879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73EA22-4EA0-4B0D-8D10-36941BF8B336}" type="slidenum">
              <a:rPr lang="en-US"/>
              <a:pPr/>
              <a:t>11</a:t>
            </a:fld>
            <a:endParaRPr lang="en-US" dirty="0"/>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549826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D57A3F-7E59-4E66-927A-B22811475812}" type="slidenum">
              <a:rPr lang="en-US"/>
              <a:pPr/>
              <a:t>12</a:t>
            </a:fld>
            <a:endParaRPr lang="en-US" dirty="0"/>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377375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21480-84C8-4D59-815B-9E5E0D981B5A}" type="slidenum">
              <a:rPr lang="en-US"/>
              <a:pPr/>
              <a:t>13</a:t>
            </a:fld>
            <a:endParaRPr lang="en-US" dirty="0"/>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2892711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21480-84C8-4D59-815B-9E5E0D981B5A}" type="slidenum">
              <a:rPr lang="en-US"/>
              <a:pPr/>
              <a:t>14</a:t>
            </a:fld>
            <a:endParaRPr lang="en-US" dirty="0"/>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1053336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21480-84C8-4D59-815B-9E5E0D981B5A}" type="slidenum">
              <a:rPr lang="en-US"/>
              <a:pPr/>
              <a:t>15</a:t>
            </a:fld>
            <a:endParaRPr lang="en-US" dirty="0"/>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3177941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11F251B-8C8A-4688-8484-C1808FF3CD0A}" type="slidenum">
              <a:rPr lang="en-US" smtClean="0"/>
              <a:pPr/>
              <a:t>16</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0615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21480-84C8-4D59-815B-9E5E0D981B5A}" type="slidenum">
              <a:rPr lang="en-US"/>
              <a:pPr/>
              <a:t>17</a:t>
            </a:fld>
            <a:endParaRPr lang="en-US" dirty="0"/>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1408941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21480-84C8-4D59-815B-9E5E0D981B5A}" type="slidenum">
              <a:rPr lang="en-US"/>
              <a:pPr/>
              <a:t>18</a:t>
            </a:fld>
            <a:endParaRPr lang="en-US" dirty="0"/>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3487373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21480-84C8-4D59-815B-9E5E0D981B5A}" type="slidenum">
              <a:rPr lang="en-US"/>
              <a:pPr/>
              <a:t>19</a:t>
            </a:fld>
            <a:endParaRPr lang="en-US" dirty="0"/>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2373260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E37471B-0C9D-4573-809A-5868F66830A4}" type="slidenum">
              <a:rPr lang="en-US" smtClean="0"/>
              <a:pPr/>
              <a:t>2</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209733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21480-84C8-4D59-815B-9E5E0D981B5A}" type="slidenum">
              <a:rPr lang="en-US"/>
              <a:pPr/>
              <a:t>20</a:t>
            </a:fld>
            <a:endParaRPr lang="en-US" dirty="0"/>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1808217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21480-84C8-4D59-815B-9E5E0D981B5A}" type="slidenum">
              <a:rPr lang="en-US"/>
              <a:pPr/>
              <a:t>21</a:t>
            </a:fld>
            <a:endParaRPr lang="en-US" dirty="0"/>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495090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21480-84C8-4D59-815B-9E5E0D981B5A}" type="slidenum">
              <a:rPr lang="en-US"/>
              <a:pPr/>
              <a:t>22</a:t>
            </a:fld>
            <a:endParaRPr lang="en-US" dirty="0"/>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3770168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21480-84C8-4D59-815B-9E5E0D981B5A}" type="slidenum">
              <a:rPr lang="en-US"/>
              <a:pPr/>
              <a:t>23</a:t>
            </a:fld>
            <a:endParaRPr lang="en-US" dirty="0"/>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3420863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67FFDE-A247-4EC5-82DB-CFDD284CD89F}" type="slidenum">
              <a:rPr lang="en-US"/>
              <a:pPr/>
              <a:t>24</a:t>
            </a:fld>
            <a:endParaRPr lang="en-US" dirty="0"/>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644541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FCF3C7-E96A-4478-BACF-2CCFDC208D29}" type="slidenum">
              <a:rPr lang="en-US"/>
              <a:pPr/>
              <a:t>25</a:t>
            </a:fld>
            <a:endParaRPr lang="en-US" dirty="0"/>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4101947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0D4320-A421-4A95-A72B-1A5390042422}" type="slidenum">
              <a:rPr lang="en-US"/>
              <a:pPr/>
              <a:t>26</a:t>
            </a:fld>
            <a:endParaRPr lang="en-US" dirty="0"/>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3343346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4D0427-6A3A-420E-808D-1A81EA7A0EC9}" type="slidenum">
              <a:rPr lang="en-US"/>
              <a:pPr/>
              <a:t>27</a:t>
            </a:fld>
            <a:endParaRPr lang="en-US" dirty="0"/>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4207788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1C06110-C7A9-4548-99ED-574096AB4634}" type="slidenum">
              <a:rPr lang="en-US" smtClean="0"/>
              <a:pPr/>
              <a:t>28</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3305875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1C06110-C7A9-4548-99ED-574096AB4634}" type="slidenum">
              <a:rPr lang="en-US" smtClean="0"/>
              <a:pPr/>
              <a:t>29</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2100488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602983A-F57B-44E7-814E-38762B19036E}" type="slidenum">
              <a:rPr lang="en-US" smtClean="0"/>
              <a:pPr/>
              <a:t>3</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spcBef>
                <a:spcPct val="0"/>
              </a:spcBef>
            </a:pPr>
            <a:r>
              <a:rPr lang="en-US" sz="2400" dirty="0"/>
              <a:t>In your opening, establish the relevancy of the topic to the audience.  Give a brief preview of the presentation and establish value for the listeners.  Take into account your audience’s interest and expertise in the topic when choosing your vocabulary, examples, and illustrations.  Focus on the importance of the topic to your audience, and  you will have more attentive listeners.</a:t>
            </a:r>
          </a:p>
        </p:txBody>
      </p:sp>
    </p:spTree>
    <p:extLst>
      <p:ext uri="{BB962C8B-B14F-4D97-AF65-F5344CB8AC3E}">
        <p14:creationId xmlns:p14="http://schemas.microsoft.com/office/powerpoint/2010/main" val="3542709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EEDB0D5-3BC9-4CB4-B1D1-95EDB54E81B3}" type="slidenum">
              <a:rPr lang="en-US" smtClean="0"/>
              <a:pPr/>
              <a:t>30</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49216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9D8A5-DFAA-48D6-B179-30545DC1EAA2}" type="slidenum">
              <a:rPr lang="en-US"/>
              <a:pPr/>
              <a:t>31</a:t>
            </a:fld>
            <a:endParaRPr lang="en-US" dirty="0"/>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3712838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2A3E19-B48A-4AAC-8FCA-2512A1864543}" type="slidenum">
              <a:rPr lang="en-US"/>
              <a:pPr/>
              <a:t>32</a:t>
            </a:fld>
            <a:endParaRPr lang="en-US" dirty="0"/>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945708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68BF48-A3AE-4BAE-8330-A5E4F14BB28C}" type="slidenum">
              <a:rPr lang="en-US"/>
              <a:pPr/>
              <a:t>33</a:t>
            </a:fld>
            <a:endParaRPr lang="en-US" dirty="0"/>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55157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68BF48-A3AE-4BAE-8330-A5E4F14BB28C}" type="slidenum">
              <a:rPr lang="en-US"/>
              <a:pPr/>
              <a:t>34</a:t>
            </a:fld>
            <a:endParaRPr lang="en-US" dirty="0"/>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1515493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867AA7-4FEF-49EE-A1A3-725868515D35}" type="slidenum">
              <a:rPr lang="en-US"/>
              <a:pPr/>
              <a:t>35</a:t>
            </a:fld>
            <a:endParaRPr lang="en-US" dirty="0"/>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31498746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6511C-CD65-4AA2-8D4F-B511F1A40B14}" type="slidenum">
              <a:rPr lang="en-US"/>
              <a:pPr/>
              <a:t>36</a:t>
            </a:fld>
            <a:endParaRPr lang="en-US" dirty="0"/>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10069364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6511C-CD65-4AA2-8D4F-B511F1A40B14}" type="slidenum">
              <a:rPr lang="en-US"/>
              <a:pPr/>
              <a:t>37</a:t>
            </a:fld>
            <a:endParaRPr lang="en-US" dirty="0"/>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94512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6511C-CD65-4AA2-8D4F-B511F1A40B14}" type="slidenum">
              <a:rPr lang="en-US"/>
              <a:pPr/>
              <a:t>38</a:t>
            </a:fld>
            <a:endParaRPr lang="en-US" dirty="0"/>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2030146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A479FF-9D09-4CCB-B70E-03A56E8D60E1}" type="slidenum">
              <a:rPr lang="en-US"/>
              <a:pPr/>
              <a:t>39</a:t>
            </a:fld>
            <a:endParaRPr lang="en-US" dirty="0"/>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974685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7DDC7B9-46BB-4A68-A025-9E27A9A52F8E}" type="slidenum">
              <a:rPr lang="en-US" smtClean="0"/>
              <a:pPr/>
              <a:t>4</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spcBef>
                <a:spcPct val="0"/>
              </a:spcBef>
            </a:pPr>
            <a:r>
              <a:rPr lang="en-US" sz="2400" dirty="0"/>
              <a:t>In your opening, establish the relevancy of the topic to the audience.  Give a brief preview of the presentation and establish value for the listeners.  Take into account your audience’s interest and expertise in the topic when choosing your vocabulary, examples, and illustrations.  Focus on the importance of the topic to your audience, and  you will have more attentive listeners.</a:t>
            </a:r>
          </a:p>
        </p:txBody>
      </p:sp>
    </p:spTree>
    <p:extLst>
      <p:ext uri="{BB962C8B-B14F-4D97-AF65-F5344CB8AC3E}">
        <p14:creationId xmlns:p14="http://schemas.microsoft.com/office/powerpoint/2010/main" val="36245712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A17DC-3B86-4181-A72E-E7450AE41B58}" type="slidenum">
              <a:rPr lang="en-US"/>
              <a:pPr/>
              <a:t>40</a:t>
            </a:fld>
            <a:endParaRPr lang="en-US" dirty="0"/>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19501798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11CA22-109B-4279-85A5-A6772767A2F0}" type="slidenum">
              <a:rPr lang="en-US"/>
              <a:pPr/>
              <a:t>41</a:t>
            </a:fld>
            <a:endParaRPr lang="en-US" dirty="0"/>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23704574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14A86-C094-404B-9213-380756032643}" type="slidenum">
              <a:rPr lang="en-US"/>
              <a:pPr/>
              <a:t>42</a:t>
            </a:fld>
            <a:endParaRPr lang="en-US" dirty="0"/>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3729503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FCF3C7-E96A-4478-BACF-2CCFDC208D29}" type="slidenum">
              <a:rPr lang="en-US"/>
              <a:pPr/>
              <a:t>43</a:t>
            </a:fld>
            <a:endParaRPr lang="en-US" dirty="0"/>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4381697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FCF3C7-E96A-4478-BACF-2CCFDC208D29}" type="slidenum">
              <a:rPr lang="en-US"/>
              <a:pPr/>
              <a:t>44</a:t>
            </a:fld>
            <a:endParaRPr lang="en-US" dirty="0"/>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16294969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FCF3C7-E96A-4478-BACF-2CCFDC208D29}" type="slidenum">
              <a:rPr lang="en-US"/>
              <a:pPr/>
              <a:t>45</a:t>
            </a:fld>
            <a:endParaRPr lang="en-US" dirty="0"/>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15791169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FCF3C7-E96A-4478-BACF-2CCFDC208D29}" type="slidenum">
              <a:rPr lang="en-US"/>
              <a:pPr/>
              <a:t>46</a:t>
            </a:fld>
            <a:endParaRPr lang="en-US" dirty="0"/>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18014814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FCF3C7-E96A-4478-BACF-2CCFDC208D29}" type="slidenum">
              <a:rPr lang="en-US"/>
              <a:pPr/>
              <a:t>47</a:t>
            </a:fld>
            <a:endParaRPr lang="en-US" dirty="0"/>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1257203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FCF3C7-E96A-4478-BACF-2CCFDC208D29}" type="slidenum">
              <a:rPr lang="en-US"/>
              <a:pPr/>
              <a:t>48</a:t>
            </a:fld>
            <a:endParaRPr lang="en-US" dirty="0"/>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39182868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F12D47-6F18-40F8-B9FF-C62C0B9B697C}" type="slidenum">
              <a:rPr lang="en-US"/>
              <a:pPr/>
              <a:t>49</a:t>
            </a:fld>
            <a:endParaRPr lang="en-US" dirty="0"/>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16338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9AF9B11-336D-4568-8221-855469D9054E}" type="slidenum">
              <a:rPr lang="en-US" smtClean="0"/>
              <a:pPr/>
              <a:t>5</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spcBef>
                <a:spcPct val="0"/>
              </a:spcBef>
            </a:pPr>
            <a:r>
              <a:rPr lang="en-US" sz="2400" dirty="0"/>
              <a:t>In your opening, establish the relevancy of the topic to the audience.  Give a brief preview of the presentation and establish value for the listeners.  Take into account your audience’s interest and expertise in the topic when choosing your vocabulary, examples, and illustrations.  Focus on the importance of the topic to your audience, and  you will have more attentive listeners.</a:t>
            </a:r>
          </a:p>
        </p:txBody>
      </p:sp>
    </p:spTree>
    <p:extLst>
      <p:ext uri="{BB962C8B-B14F-4D97-AF65-F5344CB8AC3E}">
        <p14:creationId xmlns:p14="http://schemas.microsoft.com/office/powerpoint/2010/main" val="10732610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8203A0B-88AE-4204-B3A3-A9674D272132}" type="slidenum">
              <a:rPr lang="en-US" smtClean="0"/>
              <a:pPr/>
              <a:t>50</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805989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C76C1F3-A165-4FAF-907E-612B85291E26}" type="slidenum">
              <a:rPr lang="en-US" smtClean="0"/>
              <a:pPr/>
              <a:t>51</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388981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52BE9B3-C03C-4F57-A34E-C834792297BE}" type="slidenum">
              <a:rPr lang="en-US" smtClean="0"/>
              <a:pPr/>
              <a:t>52</a:t>
            </a:fld>
            <a:endParaRPr 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103711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C6A7441-3A60-44AA-839B-4293EFB0009E}" type="slidenum">
              <a:rPr lang="en-US" smtClean="0"/>
              <a:pPr/>
              <a:t>53</a:t>
            </a:fld>
            <a:endParaRPr 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11694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DFEDC8A-65E7-4EC8-962E-82D456A5F98D}" type="slidenum">
              <a:rPr lang="en-US" smtClean="0"/>
              <a:pPr/>
              <a:t>6</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spcBef>
                <a:spcPct val="0"/>
              </a:spcBef>
            </a:pPr>
            <a:r>
              <a:rPr lang="en-US" sz="2400" dirty="0"/>
              <a:t>In your opening, establish the relevancy of the topic to the audience.  Give a brief preview of the presentation and establish value for the listeners.  Take into account your audience’s interest and expertise in the topic when choosing your vocabulary, examples, and illustrations.  Focus on the importance of the topic to your audience, and  you will have more attentive listeners.</a:t>
            </a:r>
          </a:p>
        </p:txBody>
      </p:sp>
    </p:spTree>
    <p:extLst>
      <p:ext uri="{BB962C8B-B14F-4D97-AF65-F5344CB8AC3E}">
        <p14:creationId xmlns:p14="http://schemas.microsoft.com/office/powerpoint/2010/main" val="2033042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3D3521F-D8DC-415C-8EC0-EE9CBB2F6696}" type="slidenum">
              <a:rPr lang="en-US" smtClean="0"/>
              <a:pPr/>
              <a:t>7</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00839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93E8CD-631D-491D-B250-F965592ADA21}" type="slidenum">
              <a:rPr lang="en-US"/>
              <a:pPr/>
              <a:t>8</a:t>
            </a:fld>
            <a:endParaRPr lang="en-US" dirty="0"/>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3335875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93E8CD-631D-491D-B250-F965592ADA21}" type="slidenum">
              <a:rPr lang="en-US"/>
              <a:pPr/>
              <a:t>9</a:t>
            </a:fld>
            <a:endParaRPr lang="en-US" dirty="0"/>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r>
              <a:rPr lang="en-US" dirty="0"/>
              <a:t>Determine the best close for your audience and your presentation.  Close with a summary; offer options; recommend a strategy; suggest a plan; set a goal.  Keep your focus throughout your presentation, and you will more likely achieve your purpose.</a:t>
            </a:r>
          </a:p>
        </p:txBody>
      </p:sp>
    </p:spTree>
    <p:extLst>
      <p:ext uri="{BB962C8B-B14F-4D97-AF65-F5344CB8AC3E}">
        <p14:creationId xmlns:p14="http://schemas.microsoft.com/office/powerpoint/2010/main" val="3773111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42CAF5E-1123-4898-8D9A-6D42AB4C01D1}"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F969D7F-AB50-4909-8C11-DB4C94EDC42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5D26401-B307-48D0-B73F-B31B73AF8C3A}"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able Placeholder 2"/>
          <p:cNvSpPr>
            <a:spLocks noGrp="1"/>
          </p:cNvSpPr>
          <p:nvPr>
            <p:ph type="tbl" idx="1"/>
          </p:nvPr>
        </p:nvSpPr>
        <p:spPr>
          <a:xfrm>
            <a:off x="457200" y="1905000"/>
            <a:ext cx="82296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880732B-75B9-4D86-8B86-87B1E9DB6EC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04EA333-3797-4AC2-9F61-B4E1486B134B}"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5871CC3-9B0C-46FA-908B-68C30095A0B2}"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6A0D8C5-8FC6-4D90-B800-B84712C08E5D}"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3E62089F-953F-46FC-B3A6-FC934A47CC97}"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30F5E9D-D725-4E26-86F6-40FF6E1439C0}"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A07F4CF5-A0AD-4134-93EC-27260A59E381}"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A2E0D64-875C-4802-8A7A-72FCDC28EB9D}"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B99F9F2-055B-4876-8748-49788AB2E1D6}"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81900EE-3511-4DDD-9020-8F2A6FEFDE58}"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0"/>
            <a:ext cx="9144000" cy="914400"/>
          </a:xfrm>
        </p:spPr>
        <p:txBody>
          <a:bodyPr/>
          <a:lstStyle/>
          <a:p>
            <a:pPr eaLnBrk="1" hangingPunct="1">
              <a:defRPr/>
            </a:pPr>
            <a:r>
              <a:rPr lang="en-US" b="1" dirty="0"/>
              <a:t>ENERGY Audit - Industry</a:t>
            </a:r>
          </a:p>
        </p:txBody>
      </p:sp>
      <p:sp>
        <p:nvSpPr>
          <p:cNvPr id="3075" name="Rectangle 3"/>
          <p:cNvSpPr>
            <a:spLocks noGrp="1" noChangeArrowheads="1"/>
          </p:cNvSpPr>
          <p:nvPr>
            <p:ph type="subTitle" idx="1"/>
          </p:nvPr>
        </p:nvSpPr>
        <p:spPr>
          <a:xfrm>
            <a:off x="0" y="1752600"/>
            <a:ext cx="9144000" cy="5105400"/>
          </a:xfrm>
        </p:spPr>
        <p:txBody>
          <a:bodyPr/>
          <a:lstStyle/>
          <a:p>
            <a:pPr eaLnBrk="1" hangingPunct="1">
              <a:lnSpc>
                <a:spcPct val="80000"/>
              </a:lnSpc>
              <a:defRPr/>
            </a:pPr>
            <a:endParaRPr lang="en-US" sz="2400" dirty="0"/>
          </a:p>
          <a:p>
            <a:pPr eaLnBrk="1" hangingPunct="1">
              <a:lnSpc>
                <a:spcPct val="80000"/>
              </a:lnSpc>
              <a:defRPr/>
            </a:pPr>
            <a:endParaRPr lang="en-US" sz="2400" dirty="0"/>
          </a:p>
          <a:p>
            <a:pPr eaLnBrk="1" hangingPunct="1">
              <a:lnSpc>
                <a:spcPct val="80000"/>
              </a:lnSpc>
              <a:defRPr/>
            </a:pPr>
            <a:r>
              <a:rPr lang="en-US" sz="2400" dirty="0"/>
              <a:t>By</a:t>
            </a:r>
          </a:p>
          <a:p>
            <a:pPr eaLnBrk="1" hangingPunct="1">
              <a:lnSpc>
                <a:spcPct val="80000"/>
              </a:lnSpc>
              <a:defRPr/>
            </a:pPr>
            <a:endParaRPr lang="en-US" sz="2400" dirty="0"/>
          </a:p>
          <a:p>
            <a:pPr eaLnBrk="1" hangingPunct="1">
              <a:lnSpc>
                <a:spcPct val="80000"/>
              </a:lnSpc>
              <a:defRPr/>
            </a:pPr>
            <a:r>
              <a:rPr lang="en-US" sz="2400" dirty="0"/>
              <a:t>Ravindra M Datar</a:t>
            </a:r>
          </a:p>
          <a:p>
            <a:pPr eaLnBrk="1" hangingPunct="1">
              <a:lnSpc>
                <a:spcPct val="80000"/>
              </a:lnSpc>
              <a:defRPr/>
            </a:pPr>
            <a:r>
              <a:rPr lang="en-US" dirty="0"/>
              <a:t>Senergy Consultants (P) Ltd</a:t>
            </a:r>
          </a:p>
          <a:p>
            <a:pPr eaLnBrk="1" hangingPunct="1">
              <a:lnSpc>
                <a:spcPct val="80000"/>
              </a:lnSpc>
              <a:defRPr/>
            </a:pPr>
            <a:endParaRPr lang="en-US" sz="1800" dirty="0"/>
          </a:p>
          <a:p>
            <a:pPr eaLnBrk="1" hangingPunct="1">
              <a:lnSpc>
                <a:spcPct val="80000"/>
              </a:lnSpc>
              <a:defRPr/>
            </a:pPr>
            <a:endParaRPr lang="en-US" sz="1800" dirty="0"/>
          </a:p>
          <a:p>
            <a:pPr eaLnBrk="1" hangingPunct="1">
              <a:lnSpc>
                <a:spcPct val="80000"/>
              </a:lnSpc>
              <a:defRPr/>
            </a:pPr>
            <a:endParaRPr lang="en-US" sz="1800" dirty="0"/>
          </a:p>
          <a:p>
            <a:pPr eaLnBrk="1" hangingPunct="1">
              <a:lnSpc>
                <a:spcPct val="80000"/>
              </a:lnSpc>
              <a:defRPr/>
            </a:pPr>
            <a:endParaRPr lang="en-US" sz="1800" dirty="0"/>
          </a:p>
          <a:p>
            <a:pPr algn="r" eaLnBrk="1" hangingPunct="1">
              <a:lnSpc>
                <a:spcPct val="80000"/>
              </a:lnSpc>
              <a:defRPr/>
            </a:pPr>
            <a:r>
              <a:rPr lang="en-US" sz="1800" dirty="0"/>
              <a:t>	</a:t>
            </a:r>
          </a:p>
          <a:p>
            <a:pPr algn="r" eaLnBrk="1" hangingPunct="1">
              <a:lnSpc>
                <a:spcPct val="80000"/>
              </a:lnSpc>
              <a:defRPr/>
            </a:pPr>
            <a:endParaRPr lang="en-US" sz="1800" dirty="0"/>
          </a:p>
          <a:p>
            <a:pPr algn="r" eaLnBrk="1" hangingPunct="1">
              <a:lnSpc>
                <a:spcPct val="80000"/>
              </a:lnSpc>
              <a:defRPr/>
            </a:pPr>
            <a:r>
              <a:rPr lang="en-US" sz="1800" dirty="0"/>
              <a:t>	91-9821271630</a:t>
            </a:r>
          </a:p>
          <a:p>
            <a:pPr algn="r" eaLnBrk="1" hangingPunct="1">
              <a:lnSpc>
                <a:spcPct val="80000"/>
              </a:lnSpc>
              <a:defRPr/>
            </a:pPr>
            <a:r>
              <a:rPr lang="en-US" sz="1800" dirty="0"/>
              <a:t>		ravi@senergy.co.in </a:t>
            </a:r>
          </a:p>
          <a:p>
            <a:pPr algn="r" eaLnBrk="1" hangingPunct="1">
              <a:lnSpc>
                <a:spcPct val="80000"/>
              </a:lnSpc>
              <a:defRPr/>
            </a:pPr>
            <a:r>
              <a:rPr lang="en-US" sz="1800" dirty="0"/>
              <a:t>www.senergy-india.com</a:t>
            </a:r>
          </a:p>
          <a:p>
            <a:pPr algn="r" eaLnBrk="1" hangingPunct="1">
              <a:lnSpc>
                <a:spcPct val="80000"/>
              </a:lnSpc>
              <a:defRPr/>
            </a:pPr>
            <a:r>
              <a:rPr lang="en-US" sz="18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0" y="0"/>
            <a:ext cx="9144000" cy="1066800"/>
          </a:xfrm>
        </p:spPr>
        <p:txBody>
          <a:bodyPr/>
          <a:lstStyle/>
          <a:p>
            <a:r>
              <a:rPr lang="en-US" b="1" dirty="0"/>
              <a:t>Specific Energy Consumption</a:t>
            </a:r>
          </a:p>
        </p:txBody>
      </p:sp>
      <p:sp>
        <p:nvSpPr>
          <p:cNvPr id="322563" name="Rectangle 3"/>
          <p:cNvSpPr>
            <a:spLocks noGrp="1" noChangeArrowheads="1"/>
          </p:cNvSpPr>
          <p:nvPr>
            <p:ph idx="1"/>
          </p:nvPr>
        </p:nvSpPr>
        <p:spPr>
          <a:xfrm>
            <a:off x="0" y="1219200"/>
            <a:ext cx="9144000" cy="5638800"/>
          </a:xfrm>
        </p:spPr>
        <p:txBody>
          <a:bodyPr/>
          <a:lstStyle/>
          <a:p>
            <a:pPr>
              <a:lnSpc>
                <a:spcPct val="80000"/>
              </a:lnSpc>
              <a:buFontTx/>
              <a:buNone/>
            </a:pPr>
            <a:r>
              <a:rPr lang="en-US" sz="2800" dirty="0"/>
              <a:t>   </a:t>
            </a:r>
            <a:r>
              <a:rPr lang="en-US" sz="2400" dirty="0"/>
              <a:t>Specific Energy:  Energy consumed per unit output.</a:t>
            </a:r>
          </a:p>
          <a:p>
            <a:pPr>
              <a:lnSpc>
                <a:spcPct val="80000"/>
              </a:lnSpc>
              <a:buFontTx/>
              <a:buNone/>
            </a:pPr>
            <a:endParaRPr lang="en-US" sz="2400" dirty="0"/>
          </a:p>
          <a:p>
            <a:pPr>
              <a:lnSpc>
                <a:spcPct val="80000"/>
              </a:lnSpc>
              <a:buFontTx/>
              <a:buNone/>
            </a:pPr>
            <a:r>
              <a:rPr lang="en-US" sz="2400" dirty="0"/>
              <a:t>   It is the Key performance assessment tool for every energy consumer.</a:t>
            </a:r>
          </a:p>
          <a:p>
            <a:pPr>
              <a:lnSpc>
                <a:spcPct val="80000"/>
              </a:lnSpc>
              <a:buFontTx/>
              <a:buNone/>
            </a:pPr>
            <a:endParaRPr lang="en-US" sz="2400" dirty="0"/>
          </a:p>
          <a:p>
            <a:pPr>
              <a:lnSpc>
                <a:spcPct val="80000"/>
              </a:lnSpc>
              <a:buFontTx/>
              <a:buNone/>
            </a:pPr>
            <a:r>
              <a:rPr lang="en-US" sz="2400" dirty="0"/>
              <a:t>   Collect the following data on monthly basis &amp; for last 12 month</a:t>
            </a:r>
          </a:p>
          <a:p>
            <a:pPr>
              <a:lnSpc>
                <a:spcPct val="80000"/>
              </a:lnSpc>
              <a:buFontTx/>
              <a:buNone/>
            </a:pPr>
            <a:endParaRPr lang="en-US" sz="2400" dirty="0"/>
          </a:p>
          <a:p>
            <a:pPr lvl="1">
              <a:lnSpc>
                <a:spcPct val="80000"/>
              </a:lnSpc>
            </a:pPr>
            <a:r>
              <a:rPr lang="en-US" sz="2400" dirty="0"/>
              <a:t>Total production</a:t>
            </a:r>
          </a:p>
          <a:p>
            <a:pPr lvl="1">
              <a:lnSpc>
                <a:spcPct val="80000"/>
              </a:lnSpc>
            </a:pPr>
            <a:r>
              <a:rPr lang="en-US" sz="2400" dirty="0"/>
              <a:t>Power consumption – SEB &amp; Captive</a:t>
            </a:r>
          </a:p>
          <a:p>
            <a:pPr lvl="1">
              <a:lnSpc>
                <a:spcPct val="80000"/>
              </a:lnSpc>
            </a:pPr>
            <a:r>
              <a:rPr lang="en-US" sz="2400" dirty="0"/>
              <a:t>Consumption of each type of fuel</a:t>
            </a:r>
          </a:p>
          <a:p>
            <a:pPr lvl="1">
              <a:lnSpc>
                <a:spcPct val="80000"/>
              </a:lnSpc>
            </a:pPr>
            <a:r>
              <a:rPr lang="en-US" sz="2400" dirty="0"/>
              <a:t>Cost of each type of fuel </a:t>
            </a:r>
          </a:p>
          <a:p>
            <a:pPr>
              <a:lnSpc>
                <a:spcPct val="80000"/>
              </a:lnSpc>
              <a:buFontTx/>
              <a:buNone/>
            </a:pPr>
            <a:endParaRPr lang="en-US" sz="2400" dirty="0"/>
          </a:p>
        </p:txBody>
      </p:sp>
    </p:spTree>
    <p:extLst>
      <p:ext uri="{BB962C8B-B14F-4D97-AF65-F5344CB8AC3E}">
        <p14:creationId xmlns:p14="http://schemas.microsoft.com/office/powerpoint/2010/main" val="3476407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0" y="0"/>
            <a:ext cx="9144000" cy="1066800"/>
          </a:xfrm>
        </p:spPr>
        <p:txBody>
          <a:bodyPr/>
          <a:lstStyle/>
          <a:p>
            <a:r>
              <a:rPr lang="en-US" b="1" dirty="0"/>
              <a:t>Specific Energy Consumption</a:t>
            </a:r>
          </a:p>
        </p:txBody>
      </p:sp>
      <p:sp>
        <p:nvSpPr>
          <p:cNvPr id="408579" name="Rectangle 3"/>
          <p:cNvSpPr>
            <a:spLocks noGrp="1" noChangeArrowheads="1"/>
          </p:cNvSpPr>
          <p:nvPr>
            <p:ph idx="1"/>
          </p:nvPr>
        </p:nvSpPr>
        <p:spPr>
          <a:xfrm>
            <a:off x="0" y="1219200"/>
            <a:ext cx="9144000" cy="5638800"/>
          </a:xfrm>
        </p:spPr>
        <p:txBody>
          <a:bodyPr/>
          <a:lstStyle/>
          <a:p>
            <a:pPr>
              <a:lnSpc>
                <a:spcPct val="80000"/>
              </a:lnSpc>
              <a:buFontTx/>
              <a:buNone/>
            </a:pPr>
            <a:endParaRPr lang="en-US" sz="2800" dirty="0"/>
          </a:p>
          <a:p>
            <a:pPr>
              <a:lnSpc>
                <a:spcPct val="80000"/>
              </a:lnSpc>
              <a:buFontTx/>
              <a:buNone/>
            </a:pPr>
            <a:r>
              <a:rPr lang="en-US" sz="2800" dirty="0"/>
              <a:t>  Outcome savings  / gains through </a:t>
            </a:r>
          </a:p>
          <a:p>
            <a:pPr>
              <a:lnSpc>
                <a:spcPct val="80000"/>
              </a:lnSpc>
              <a:buFontTx/>
              <a:buNone/>
            </a:pPr>
            <a:endParaRPr lang="en-US" sz="2800" dirty="0"/>
          </a:p>
          <a:p>
            <a:pPr lvl="1">
              <a:lnSpc>
                <a:spcPct val="80000"/>
              </a:lnSpc>
            </a:pPr>
            <a:r>
              <a:rPr lang="en-US" sz="2400" dirty="0"/>
              <a:t>Operational improvements </a:t>
            </a:r>
          </a:p>
          <a:p>
            <a:pPr lvl="1">
              <a:lnSpc>
                <a:spcPct val="80000"/>
              </a:lnSpc>
            </a:pPr>
            <a:r>
              <a:rPr lang="en-US" sz="2400" dirty="0"/>
              <a:t>Effective monitoring </a:t>
            </a:r>
          </a:p>
          <a:p>
            <a:pPr lvl="1">
              <a:lnSpc>
                <a:spcPct val="80000"/>
              </a:lnSpc>
            </a:pPr>
            <a:r>
              <a:rPr lang="en-US" sz="2400" dirty="0"/>
              <a:t>Streamlining production / Operations</a:t>
            </a:r>
          </a:p>
        </p:txBody>
      </p:sp>
    </p:spTree>
    <p:extLst>
      <p:ext uri="{BB962C8B-B14F-4D97-AF65-F5344CB8AC3E}">
        <p14:creationId xmlns:p14="http://schemas.microsoft.com/office/powerpoint/2010/main" val="275810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0" y="0"/>
            <a:ext cx="9067800" cy="1417638"/>
          </a:xfrm>
        </p:spPr>
        <p:txBody>
          <a:bodyPr/>
          <a:lstStyle/>
          <a:p>
            <a:r>
              <a:rPr lang="en-US" b="1" dirty="0"/>
              <a:t>Specific Energy Consumption</a:t>
            </a:r>
          </a:p>
        </p:txBody>
      </p:sp>
      <p:graphicFrame>
        <p:nvGraphicFramePr>
          <p:cNvPr id="410633" name="Object 9"/>
          <p:cNvGraphicFramePr>
            <a:graphicFrameLocks noGrp="1" noChangeAspect="1"/>
          </p:cNvGraphicFramePr>
          <p:nvPr>
            <p:ph idx="1"/>
          </p:nvPr>
        </p:nvGraphicFramePr>
        <p:xfrm>
          <a:off x="515938" y="1600200"/>
          <a:ext cx="8112125" cy="4525963"/>
        </p:xfrm>
        <a:graphic>
          <a:graphicData uri="http://schemas.openxmlformats.org/presentationml/2006/ole">
            <mc:AlternateContent xmlns:mc="http://schemas.openxmlformats.org/markup-compatibility/2006">
              <mc:Choice xmlns:v="urn:schemas-microsoft-com:vml" Requires="v">
                <p:oleObj spid="_x0000_s9224" name="Chart" r:id="rId4" imgW="8791651" imgH="4905451" progId="Excel.Sheet.8">
                  <p:embed/>
                </p:oleObj>
              </mc:Choice>
              <mc:Fallback>
                <p:oleObj name="Chart" r:id="rId4" imgW="8791651" imgH="490545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938" y="1600200"/>
                        <a:ext cx="8112125"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7317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0" y="0"/>
            <a:ext cx="9144000" cy="1066800"/>
          </a:xfrm>
        </p:spPr>
        <p:txBody>
          <a:bodyPr>
            <a:normAutofit/>
          </a:bodyPr>
          <a:lstStyle/>
          <a:p>
            <a:r>
              <a:rPr lang="en-US" b="1" dirty="0"/>
              <a:t>Energy &amp; Mass Balance</a:t>
            </a:r>
          </a:p>
        </p:txBody>
      </p:sp>
      <p:sp>
        <p:nvSpPr>
          <p:cNvPr id="306179" name="Rectangle 3"/>
          <p:cNvSpPr>
            <a:spLocks noGrp="1" noChangeArrowheads="1"/>
          </p:cNvSpPr>
          <p:nvPr>
            <p:ph idx="1"/>
          </p:nvPr>
        </p:nvSpPr>
        <p:spPr>
          <a:xfrm>
            <a:off x="0" y="1219200"/>
            <a:ext cx="9144000" cy="5638800"/>
          </a:xfrm>
        </p:spPr>
        <p:txBody>
          <a:bodyPr>
            <a:normAutofit/>
          </a:bodyPr>
          <a:lstStyle/>
          <a:p>
            <a:pPr>
              <a:buFontTx/>
              <a:buNone/>
            </a:pPr>
            <a:r>
              <a:rPr lang="en-US" sz="2400" dirty="0"/>
              <a:t>Mass Balance </a:t>
            </a:r>
          </a:p>
          <a:p>
            <a:r>
              <a:rPr lang="en-US" sz="2400" dirty="0"/>
              <a:t>Mass can neither be created nor destroyed, but for fusion or fission reactions.   </a:t>
            </a:r>
          </a:p>
          <a:p>
            <a:r>
              <a:rPr lang="en-US" sz="2400" dirty="0"/>
              <a:t>Input Material = Output Material </a:t>
            </a:r>
          </a:p>
          <a:p>
            <a:pPr marL="0" indent="0">
              <a:buNone/>
            </a:pPr>
            <a:endParaRPr lang="en-US" sz="2400" dirty="0"/>
          </a:p>
          <a:p>
            <a:pPr>
              <a:buFontTx/>
              <a:buNone/>
            </a:pPr>
            <a:r>
              <a:rPr lang="en-US" sz="2400" dirty="0"/>
              <a:t>Energy Balance   </a:t>
            </a:r>
          </a:p>
          <a:p>
            <a:r>
              <a:rPr lang="en-US" sz="2400" dirty="0"/>
              <a:t>Energy can neither be created nor destroyed, but for fusion or fission reactions.   </a:t>
            </a:r>
          </a:p>
          <a:p>
            <a:r>
              <a:rPr lang="en-US" sz="2400" dirty="0"/>
              <a:t>Input Energy = Output Energy  </a:t>
            </a:r>
          </a:p>
          <a:p>
            <a:pPr>
              <a:buFontTx/>
              <a:buNone/>
            </a:pPr>
            <a:endParaRPr lang="en-US" sz="2400" dirty="0"/>
          </a:p>
          <a:p>
            <a:pPr>
              <a:buFontTx/>
              <a:buNone/>
            </a:pPr>
            <a:r>
              <a:rPr lang="en-US" sz="2400" dirty="0"/>
              <a:t>Outcome   </a:t>
            </a:r>
          </a:p>
          <a:p>
            <a:r>
              <a:rPr lang="en-US" sz="2400" dirty="0"/>
              <a:t>Clear idea about potential saving / gain areas</a:t>
            </a:r>
          </a:p>
        </p:txBody>
      </p:sp>
    </p:spTree>
    <p:extLst>
      <p:ext uri="{BB962C8B-B14F-4D97-AF65-F5344CB8AC3E}">
        <p14:creationId xmlns:p14="http://schemas.microsoft.com/office/powerpoint/2010/main" val="1355435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0" y="0"/>
            <a:ext cx="9144000" cy="1524000"/>
          </a:xfrm>
        </p:spPr>
        <p:txBody>
          <a:bodyPr>
            <a:normAutofit/>
          </a:bodyPr>
          <a:lstStyle/>
          <a:p>
            <a:r>
              <a:rPr lang="en-US" b="1" dirty="0"/>
              <a:t>Energy &amp; Mass Balance</a:t>
            </a:r>
            <a:br>
              <a:rPr lang="en-US" b="1" dirty="0"/>
            </a:br>
            <a:r>
              <a:rPr lang="en-US" b="1" dirty="0"/>
              <a:t>Engine - Furnace Oil Fired </a:t>
            </a:r>
          </a:p>
        </p:txBody>
      </p:sp>
      <p:graphicFrame>
        <p:nvGraphicFramePr>
          <p:cNvPr id="7" name="Table 6"/>
          <p:cNvGraphicFramePr>
            <a:graphicFrameLocks noGrp="1"/>
          </p:cNvGraphicFramePr>
          <p:nvPr>
            <p:extLst/>
          </p:nvPr>
        </p:nvGraphicFramePr>
        <p:xfrm>
          <a:off x="152400" y="1752600"/>
          <a:ext cx="8763000" cy="3922395"/>
        </p:xfrm>
        <a:graphic>
          <a:graphicData uri="http://schemas.openxmlformats.org/drawingml/2006/table">
            <a:tbl>
              <a:tblPr/>
              <a:tblGrid>
                <a:gridCol w="5715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400050">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US" sz="2800" b="1" i="0" u="none" strike="noStrike" dirty="0">
                          <a:solidFill>
                            <a:schemeClr val="tx1"/>
                          </a:solidFill>
                          <a:latin typeface="Arial" panose="020B0604020202020204" pitchFamily="34" charset="0"/>
                          <a:cs typeface="Arial" panose="020B0604020202020204" pitchFamily="34" charset="0"/>
                        </a:rPr>
                        <a:t>Description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US" sz="2800" b="1" i="0" u="none" strike="noStrike" dirty="0">
                          <a:solidFill>
                            <a:schemeClr val="tx1"/>
                          </a:solidFill>
                          <a:latin typeface="Arial" panose="020B0604020202020204" pitchFamily="34" charset="0"/>
                          <a:cs typeface="Arial" panose="020B0604020202020204" pitchFamily="34" charset="0"/>
                        </a:rPr>
                        <a:t>Consumption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endParaRPr lang="en-US" sz="2800" b="1" i="0" u="none" strike="noStrike" dirty="0">
                        <a:solidFill>
                          <a:schemeClr val="tx1"/>
                        </a:solidFill>
                        <a:latin typeface="Tahoma"/>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0050">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US" sz="2800" b="1" i="0" u="none" strike="noStrike" dirty="0">
                          <a:solidFill>
                            <a:schemeClr val="tx1"/>
                          </a:solidFill>
                          <a:latin typeface="Arial" panose="020B0604020202020204" pitchFamily="34" charset="0"/>
                          <a:cs typeface="Arial" panose="020B0604020202020204" pitchFamily="34" charset="0"/>
                        </a:rPr>
                        <a:t>MJ/hr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US" sz="2800" b="1" i="0" u="none" strike="noStrike" dirty="0">
                          <a:solidFill>
                            <a:schemeClr val="tx1"/>
                          </a:solidFill>
                          <a:latin typeface="Arial" panose="020B0604020202020204" pitchFamily="34" charset="0"/>
                          <a:cs typeface="Arial" panose="020B0604020202020204" pitchFamily="34" charset="0"/>
                        </a:rPr>
                        <a: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005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t"/>
                      <a:r>
                        <a:rPr lang="en-US" sz="2800" b="0" i="0" u="none" strike="noStrike" dirty="0">
                          <a:solidFill>
                            <a:schemeClr val="tx1"/>
                          </a:solidFill>
                          <a:latin typeface="Arial" panose="020B0604020202020204" pitchFamily="34" charset="0"/>
                          <a:cs typeface="Arial" panose="020B0604020202020204" pitchFamily="34" charset="0"/>
                        </a:rPr>
                        <a:t>Input Energy - FO</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t"/>
                      <a:r>
                        <a:rPr lang="en-US" sz="2800" b="0" i="0" u="none" strike="noStrike" dirty="0">
                          <a:solidFill>
                            <a:schemeClr val="tx1"/>
                          </a:solidFill>
                          <a:latin typeface="Arial" panose="020B0604020202020204" pitchFamily="34" charset="0"/>
                          <a:cs typeface="Arial" panose="020B0604020202020204" pitchFamily="34" charset="0"/>
                        </a:rPr>
                        <a:t>46183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IN" sz="2800" b="0" i="0" u="none" strike="noStrike" dirty="0">
                          <a:solidFill>
                            <a:srgbClr val="FFFFFF"/>
                          </a:solidFill>
                          <a:effectLst/>
                          <a:latin typeface="Arial" panose="020B0604020202020204" pitchFamily="34" charset="0"/>
                          <a:cs typeface="Arial" panose="020B0604020202020204" pitchFamily="34" charset="0"/>
                        </a:rPr>
                        <a:t>100.0%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05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t"/>
                      <a:r>
                        <a:rPr lang="en-US" sz="2800" b="0" i="0" u="none" strike="noStrike" dirty="0">
                          <a:solidFill>
                            <a:schemeClr val="tx1"/>
                          </a:solidFill>
                          <a:latin typeface="Arial" panose="020B0604020202020204" pitchFamily="34" charset="0"/>
                          <a:cs typeface="Arial" panose="020B0604020202020204" pitchFamily="34" charset="0"/>
                        </a:rPr>
                        <a:t>Power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t"/>
                      <a:r>
                        <a:rPr lang="en-US" sz="2800" b="0" i="0" u="none" strike="noStrike" dirty="0">
                          <a:solidFill>
                            <a:schemeClr val="tx1"/>
                          </a:solidFill>
                          <a:latin typeface="Arial" panose="020B0604020202020204" pitchFamily="34" charset="0"/>
                          <a:cs typeface="Arial" panose="020B0604020202020204" pitchFamily="34" charset="0"/>
                        </a:rPr>
                        <a:t>19982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IN" sz="2800" b="0" i="0" u="none" strike="noStrike" dirty="0">
                          <a:solidFill>
                            <a:srgbClr val="FFFFFF"/>
                          </a:solidFill>
                          <a:effectLst/>
                          <a:latin typeface="Arial" panose="020B0604020202020204" pitchFamily="34" charset="0"/>
                          <a:cs typeface="Arial" panose="020B0604020202020204" pitchFamily="34" charset="0"/>
                        </a:rPr>
                        <a:t>43.3%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005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t"/>
                      <a:r>
                        <a:rPr lang="en-US" sz="2800" b="0" i="0" u="none" strike="noStrike" dirty="0">
                          <a:solidFill>
                            <a:schemeClr val="tx1"/>
                          </a:solidFill>
                          <a:latin typeface="Arial" panose="020B0604020202020204" pitchFamily="34" charset="0"/>
                          <a:cs typeface="Arial" panose="020B0604020202020204" pitchFamily="34" charset="0"/>
                        </a:rPr>
                        <a:t>Steam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t"/>
                      <a:r>
                        <a:rPr lang="en-US" sz="2800" b="0" i="0" u="none" strike="noStrike" dirty="0">
                          <a:solidFill>
                            <a:schemeClr val="tx1"/>
                          </a:solidFill>
                          <a:latin typeface="Arial" panose="020B0604020202020204" pitchFamily="34" charset="0"/>
                          <a:cs typeface="Arial" panose="020B0604020202020204" pitchFamily="34" charset="0"/>
                        </a:rPr>
                        <a:t>5565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IN" sz="2800" b="0" i="0" u="none" strike="noStrike" dirty="0">
                          <a:solidFill>
                            <a:srgbClr val="FFFFFF"/>
                          </a:solidFill>
                          <a:effectLst/>
                          <a:latin typeface="Arial" panose="020B0604020202020204" pitchFamily="34" charset="0"/>
                          <a:cs typeface="Arial" panose="020B0604020202020204" pitchFamily="34" charset="0"/>
                        </a:rPr>
                        <a:t>12.0%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005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t"/>
                      <a:r>
                        <a:rPr lang="en-US" sz="2800" b="0" i="0" u="none" strike="noStrike" dirty="0">
                          <a:solidFill>
                            <a:schemeClr val="tx1"/>
                          </a:solidFill>
                          <a:latin typeface="Arial" panose="020B0604020202020204" pitchFamily="34" charset="0"/>
                          <a:cs typeface="Arial" panose="020B0604020202020204" pitchFamily="34" charset="0"/>
                        </a:rPr>
                        <a:t>Hot Water - VAM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t"/>
                      <a:r>
                        <a:rPr lang="en-US" sz="2800" b="0" i="0" u="none" strike="noStrike" dirty="0">
                          <a:solidFill>
                            <a:schemeClr val="tx1"/>
                          </a:solidFill>
                          <a:latin typeface="Arial" panose="020B0604020202020204" pitchFamily="34" charset="0"/>
                          <a:cs typeface="Arial" panose="020B0604020202020204" pitchFamily="34" charset="0"/>
                        </a:rPr>
                        <a:t>6688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IN" sz="2800" b="0" i="0" u="none" strike="noStrike" dirty="0">
                          <a:solidFill>
                            <a:srgbClr val="FFFFFF"/>
                          </a:solidFill>
                          <a:effectLst/>
                          <a:latin typeface="Arial" panose="020B0604020202020204" pitchFamily="34" charset="0"/>
                          <a:cs typeface="Arial" panose="020B0604020202020204" pitchFamily="34" charset="0"/>
                        </a:rPr>
                        <a:t>14.5%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005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t"/>
                      <a:r>
                        <a:rPr lang="en-US" sz="2800" b="0" i="0" u="none" strike="noStrike" dirty="0">
                          <a:solidFill>
                            <a:schemeClr val="tx1"/>
                          </a:solidFill>
                          <a:latin typeface="Arial" panose="020B0604020202020204" pitchFamily="34" charset="0"/>
                          <a:cs typeface="Arial" panose="020B0604020202020204" pitchFamily="34" charset="0"/>
                        </a:rPr>
                        <a:t>Flue Gas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t"/>
                      <a:r>
                        <a:rPr lang="en-US" sz="2800" b="0" i="0" u="none" strike="noStrike" dirty="0">
                          <a:solidFill>
                            <a:schemeClr val="tx1"/>
                          </a:solidFill>
                          <a:latin typeface="Arial" panose="020B0604020202020204" pitchFamily="34" charset="0"/>
                          <a:cs typeface="Arial" panose="020B0604020202020204" pitchFamily="34" charset="0"/>
                        </a:rPr>
                        <a:t>6948</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IN" sz="2800" b="0" i="0" u="none" strike="noStrike" dirty="0">
                          <a:solidFill>
                            <a:srgbClr val="FFFFFF"/>
                          </a:solidFill>
                          <a:effectLst/>
                          <a:latin typeface="Arial" panose="020B0604020202020204" pitchFamily="34" charset="0"/>
                          <a:cs typeface="Arial" panose="020B0604020202020204" pitchFamily="34" charset="0"/>
                        </a:rPr>
                        <a:t>15.0%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005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t"/>
                      <a:r>
                        <a:rPr lang="en-US" sz="2800" b="0" i="0" u="none" strike="noStrike" dirty="0">
                          <a:solidFill>
                            <a:schemeClr val="tx1"/>
                          </a:solidFill>
                          <a:latin typeface="Arial" panose="020B0604020202020204" pitchFamily="34" charset="0"/>
                          <a:cs typeface="Arial" panose="020B0604020202020204" pitchFamily="34" charset="0"/>
                        </a:rPr>
                        <a:t>Hot Water - Atmosphere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t"/>
                      <a:r>
                        <a:rPr lang="en-US" sz="2800" b="0" i="0" u="none" strike="noStrike" dirty="0">
                          <a:solidFill>
                            <a:schemeClr val="tx1"/>
                          </a:solidFill>
                          <a:latin typeface="Arial" panose="020B0604020202020204" pitchFamily="34" charset="0"/>
                          <a:cs typeface="Arial" panose="020B0604020202020204" pitchFamily="34" charset="0"/>
                        </a:rPr>
                        <a:t>4820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IN" sz="2800" b="0" i="0" u="none" strike="noStrike" dirty="0">
                          <a:solidFill>
                            <a:srgbClr val="FFFFFF"/>
                          </a:solidFill>
                          <a:effectLst/>
                          <a:latin typeface="Arial" panose="020B0604020202020204" pitchFamily="34" charset="0"/>
                          <a:cs typeface="Arial" panose="020B0604020202020204" pitchFamily="34" charset="0"/>
                        </a:rPr>
                        <a:t>10.4%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0005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t"/>
                      <a:r>
                        <a:rPr lang="en-US" sz="2800" b="0" i="0" u="none" strike="noStrike" dirty="0">
                          <a:solidFill>
                            <a:schemeClr val="tx1"/>
                          </a:solidFill>
                          <a:latin typeface="Arial" panose="020B0604020202020204" pitchFamily="34" charset="0"/>
                          <a:cs typeface="Arial" panose="020B0604020202020204" pitchFamily="34" charset="0"/>
                        </a:rPr>
                        <a:t>Miscellaneous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t"/>
                      <a:r>
                        <a:rPr lang="en-US" sz="2800" b="0" i="0" u="none" strike="noStrike" dirty="0">
                          <a:solidFill>
                            <a:schemeClr val="tx1"/>
                          </a:solidFill>
                          <a:latin typeface="Arial" panose="020B0604020202020204" pitchFamily="34" charset="0"/>
                          <a:cs typeface="Arial" panose="020B0604020202020204" pitchFamily="34" charset="0"/>
                        </a:rPr>
                        <a:t>2181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IN" sz="2800" b="0" i="0" u="none" strike="noStrike" dirty="0">
                          <a:solidFill>
                            <a:srgbClr val="FFFFFF"/>
                          </a:solidFill>
                          <a:effectLst/>
                          <a:latin typeface="Arial" panose="020B0604020202020204" pitchFamily="34" charset="0"/>
                          <a:cs typeface="Arial" panose="020B0604020202020204" pitchFamily="34" charset="0"/>
                        </a:rPr>
                        <a:t>4.7%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70092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0" y="0"/>
            <a:ext cx="9144000" cy="1066800"/>
          </a:xfrm>
        </p:spPr>
        <p:txBody>
          <a:bodyPr>
            <a:normAutofit/>
          </a:bodyPr>
          <a:lstStyle/>
          <a:p>
            <a:r>
              <a:rPr lang="en-US" b="1" dirty="0"/>
              <a:t>Energy &amp; Mass Balance</a:t>
            </a:r>
          </a:p>
        </p:txBody>
      </p:sp>
      <p:pic>
        <p:nvPicPr>
          <p:cNvPr id="5" name="Picture 4" descr="302 presentation_Page_01.jpg"/>
          <p:cNvPicPr>
            <a:picLocks noChangeAspect="1"/>
          </p:cNvPicPr>
          <p:nvPr/>
        </p:nvPicPr>
        <p:blipFill>
          <a:blip r:embed="rId3" cstate="print"/>
          <a:stretch>
            <a:fillRect/>
          </a:stretch>
        </p:blipFill>
        <p:spPr>
          <a:xfrm>
            <a:off x="228600" y="1143000"/>
            <a:ext cx="8763000" cy="5548746"/>
          </a:xfrm>
          <a:prstGeom prst="rect">
            <a:avLst/>
          </a:prstGeom>
        </p:spPr>
      </p:pic>
    </p:spTree>
    <p:extLst>
      <p:ext uri="{BB962C8B-B14F-4D97-AF65-F5344CB8AC3E}">
        <p14:creationId xmlns:p14="http://schemas.microsoft.com/office/powerpoint/2010/main" val="2482770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990600"/>
          </a:xfrm>
        </p:spPr>
        <p:txBody>
          <a:bodyPr/>
          <a:lstStyle/>
          <a:p>
            <a:pPr algn="ctr" eaLnBrk="1" hangingPunct="1">
              <a:defRPr/>
            </a:pPr>
            <a:r>
              <a:rPr lang="en-US" sz="4000" b="1" dirty="0"/>
              <a:t>Energy Accounting / Balancing </a:t>
            </a:r>
          </a:p>
        </p:txBody>
      </p:sp>
      <p:graphicFrame>
        <p:nvGraphicFramePr>
          <p:cNvPr id="1026" name="Object 2"/>
          <p:cNvGraphicFramePr>
            <a:graphicFrameLocks noGrp="1" noChangeAspect="1"/>
          </p:cNvGraphicFramePr>
          <p:nvPr>
            <p:ph sz="half" idx="1"/>
          </p:nvPr>
        </p:nvGraphicFramePr>
        <p:xfrm>
          <a:off x="94577" y="990600"/>
          <a:ext cx="9049423" cy="5714999"/>
        </p:xfrm>
        <a:graphic>
          <a:graphicData uri="http://schemas.openxmlformats.org/presentationml/2006/ole">
            <mc:AlternateContent xmlns:mc="http://schemas.openxmlformats.org/markup-compatibility/2006">
              <mc:Choice xmlns:v="urn:schemas-microsoft-com:vml" Requires="v">
                <p:oleObj spid="_x0000_s11268" name="Chart" r:id="rId4" imgW="6200851" imgH="3638702" progId="Excel.Sheet.8">
                  <p:embed/>
                </p:oleObj>
              </mc:Choice>
              <mc:Fallback>
                <p:oleObj name="Chart" r:id="rId4" imgW="6200851" imgH="363870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77" y="990600"/>
                        <a:ext cx="9049423" cy="57149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526083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0" y="0"/>
            <a:ext cx="9144000" cy="1066800"/>
          </a:xfrm>
        </p:spPr>
        <p:txBody>
          <a:bodyPr/>
          <a:lstStyle/>
          <a:p>
            <a:r>
              <a:rPr lang="en-US" b="1" dirty="0"/>
              <a:t>Analysis of Energy Bills</a:t>
            </a:r>
          </a:p>
        </p:txBody>
      </p:sp>
      <p:sp>
        <p:nvSpPr>
          <p:cNvPr id="306179" name="Rectangle 3"/>
          <p:cNvSpPr>
            <a:spLocks noGrp="1" noChangeArrowheads="1"/>
          </p:cNvSpPr>
          <p:nvPr>
            <p:ph idx="1"/>
          </p:nvPr>
        </p:nvSpPr>
        <p:spPr>
          <a:xfrm>
            <a:off x="0" y="1219200"/>
            <a:ext cx="9144000" cy="5638800"/>
          </a:xfrm>
        </p:spPr>
        <p:txBody>
          <a:bodyPr>
            <a:normAutofit/>
          </a:bodyPr>
          <a:lstStyle/>
          <a:p>
            <a:pPr>
              <a:buFontTx/>
              <a:buNone/>
            </a:pPr>
            <a:r>
              <a:rPr lang="en-US" sz="2400" dirty="0"/>
              <a:t>Electricity Bill</a:t>
            </a:r>
          </a:p>
          <a:p>
            <a:r>
              <a:rPr lang="en-US" sz="2400" dirty="0"/>
              <a:t>Power Factor </a:t>
            </a:r>
          </a:p>
          <a:p>
            <a:r>
              <a:rPr lang="en-US" sz="2400" dirty="0"/>
              <a:t>Load Factor</a:t>
            </a:r>
          </a:p>
          <a:p>
            <a:r>
              <a:rPr lang="en-US" sz="2400" dirty="0"/>
              <a:t>Time of Day  </a:t>
            </a:r>
          </a:p>
          <a:p>
            <a:r>
              <a:rPr lang="en-US" sz="2400" dirty="0"/>
              <a:t>Demand Management </a:t>
            </a:r>
          </a:p>
          <a:p>
            <a:endParaRPr lang="en-US" sz="2400" dirty="0"/>
          </a:p>
          <a:p>
            <a:pPr>
              <a:buFontTx/>
              <a:buNone/>
            </a:pPr>
            <a:r>
              <a:rPr lang="en-US" sz="2400" dirty="0"/>
              <a:t>Fuel Bill  </a:t>
            </a:r>
          </a:p>
          <a:p>
            <a:r>
              <a:rPr lang="en-US" sz="2400" dirty="0"/>
              <a:t>Possibility of replacing cheaper source of energy</a:t>
            </a:r>
          </a:p>
          <a:p>
            <a:r>
              <a:rPr lang="en-US" sz="2400" dirty="0"/>
              <a:t>Combined Heat &amp; Power (Cogeneration) Systems </a:t>
            </a:r>
          </a:p>
          <a:p>
            <a:endParaRPr lang="en-US" sz="2400" dirty="0"/>
          </a:p>
          <a:p>
            <a:pPr>
              <a:buFontTx/>
              <a:buNone/>
            </a:pPr>
            <a:r>
              <a:rPr lang="en-US" sz="2400" dirty="0"/>
              <a:t>Outcome   </a:t>
            </a:r>
          </a:p>
          <a:p>
            <a:r>
              <a:rPr lang="en-US" sz="2400" dirty="0"/>
              <a:t>Optimizing purchase cost of energy  </a:t>
            </a:r>
          </a:p>
        </p:txBody>
      </p:sp>
    </p:spTree>
    <p:extLst>
      <p:ext uri="{BB962C8B-B14F-4D97-AF65-F5344CB8AC3E}">
        <p14:creationId xmlns:p14="http://schemas.microsoft.com/office/powerpoint/2010/main" val="3916877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0" y="1137"/>
            <a:ext cx="9172433" cy="1066800"/>
          </a:xfrm>
        </p:spPr>
        <p:txBody>
          <a:bodyPr>
            <a:normAutofit/>
          </a:bodyPr>
          <a:lstStyle/>
          <a:p>
            <a:r>
              <a:rPr lang="en-US" b="1" dirty="0"/>
              <a:t>Power Quality &amp; Harmonic Analysis </a:t>
            </a:r>
          </a:p>
        </p:txBody>
      </p:sp>
      <p:sp>
        <p:nvSpPr>
          <p:cNvPr id="306179" name="Rectangle 3"/>
          <p:cNvSpPr>
            <a:spLocks noGrp="1" noChangeArrowheads="1"/>
          </p:cNvSpPr>
          <p:nvPr>
            <p:ph idx="1"/>
          </p:nvPr>
        </p:nvSpPr>
        <p:spPr>
          <a:xfrm>
            <a:off x="0" y="1219200"/>
            <a:ext cx="9144000" cy="5638800"/>
          </a:xfrm>
        </p:spPr>
        <p:txBody>
          <a:bodyPr>
            <a:normAutofit/>
          </a:bodyPr>
          <a:lstStyle/>
          <a:p>
            <a:pPr>
              <a:buFontTx/>
              <a:buNone/>
            </a:pPr>
            <a:r>
              <a:rPr lang="en-US" sz="2400" dirty="0"/>
              <a:t>Logging of electrical parameters of individual phases</a:t>
            </a:r>
          </a:p>
          <a:p>
            <a:r>
              <a:rPr lang="en-US" sz="2400" dirty="0"/>
              <a:t>Voltage, Current, Power Factor and Power – real, active and  reactive  </a:t>
            </a:r>
          </a:p>
          <a:p>
            <a:r>
              <a:rPr lang="en-US" sz="2400" dirty="0"/>
              <a:t>Current harmonics – Total (THD) as well as 3</a:t>
            </a:r>
            <a:r>
              <a:rPr lang="en-US" sz="2400" baseline="30000" dirty="0"/>
              <a:t>rd </a:t>
            </a:r>
            <a:r>
              <a:rPr lang="en-US" sz="2400" dirty="0"/>
              <a:t> , 5</a:t>
            </a:r>
            <a:r>
              <a:rPr lang="en-US" sz="2400" baseline="30000" dirty="0"/>
              <a:t>th</a:t>
            </a:r>
            <a:r>
              <a:rPr lang="en-US" sz="2400" dirty="0"/>
              <a:t>, up to 23</a:t>
            </a:r>
            <a:r>
              <a:rPr lang="en-US" sz="2400" baseline="30000" dirty="0"/>
              <a:t>rd</a:t>
            </a:r>
            <a:endParaRPr lang="en-US" sz="2400" dirty="0"/>
          </a:p>
          <a:p>
            <a:r>
              <a:rPr lang="en-US" sz="2400" dirty="0"/>
              <a:t>Voltage harmonics – Total (THD) as well as 3</a:t>
            </a:r>
            <a:r>
              <a:rPr lang="en-US" sz="2400" baseline="30000" dirty="0"/>
              <a:t>rd </a:t>
            </a:r>
            <a:r>
              <a:rPr lang="en-US" sz="2400" dirty="0"/>
              <a:t> , 5</a:t>
            </a:r>
            <a:r>
              <a:rPr lang="en-US" sz="2400" baseline="30000" dirty="0"/>
              <a:t>th</a:t>
            </a:r>
            <a:r>
              <a:rPr lang="en-US" sz="2400" dirty="0"/>
              <a:t>, up to 23</a:t>
            </a:r>
            <a:r>
              <a:rPr lang="en-US" sz="2400" baseline="30000" dirty="0"/>
              <a:t>rd</a:t>
            </a:r>
            <a:endParaRPr lang="en-US" sz="2400" dirty="0"/>
          </a:p>
          <a:p>
            <a:pPr>
              <a:buFontTx/>
              <a:buNone/>
            </a:pPr>
            <a:endParaRPr lang="en-US" sz="2400" dirty="0"/>
          </a:p>
          <a:p>
            <a:pPr>
              <a:buFontTx/>
              <a:buNone/>
            </a:pPr>
            <a:r>
              <a:rPr lang="en-US" sz="2400" dirty="0"/>
              <a:t>Outcome </a:t>
            </a:r>
          </a:p>
          <a:p>
            <a:r>
              <a:rPr lang="en-US" sz="2400" dirty="0"/>
              <a:t>Phase Imbalance in electrical parameters including current, voltage </a:t>
            </a:r>
          </a:p>
          <a:p>
            <a:r>
              <a:rPr lang="en-US" sz="2400" dirty="0"/>
              <a:t>Harmonic  distortion in current as well as voltage wave forms </a:t>
            </a:r>
          </a:p>
          <a:p>
            <a:r>
              <a:rPr lang="en-US" sz="2400" dirty="0"/>
              <a:t>Loading profile over a period of time </a:t>
            </a:r>
          </a:p>
          <a:p>
            <a:pPr>
              <a:buNone/>
            </a:pPr>
            <a:endParaRPr lang="en-US" sz="2400" dirty="0"/>
          </a:p>
          <a:p>
            <a:pPr marL="0">
              <a:spcBef>
                <a:spcPts val="0"/>
              </a:spcBef>
              <a:buNone/>
            </a:pPr>
            <a:r>
              <a:rPr lang="en-US" sz="2400" dirty="0"/>
              <a:t>The purpose is to identify power quality and harmonic issues; the correct actions would improve power quality but may not necessarily result in energy saving.</a:t>
            </a:r>
          </a:p>
        </p:txBody>
      </p:sp>
    </p:spTree>
    <p:extLst>
      <p:ext uri="{BB962C8B-B14F-4D97-AF65-F5344CB8AC3E}">
        <p14:creationId xmlns:p14="http://schemas.microsoft.com/office/powerpoint/2010/main" val="464451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0" y="0"/>
            <a:ext cx="9144000" cy="1066800"/>
          </a:xfrm>
        </p:spPr>
        <p:txBody>
          <a:bodyPr>
            <a:normAutofit/>
          </a:bodyPr>
          <a:lstStyle/>
          <a:p>
            <a:r>
              <a:rPr lang="en-US" b="1" dirty="0"/>
              <a:t>Consumption Profile – 24 hr</a:t>
            </a:r>
          </a:p>
        </p:txBody>
      </p:sp>
      <p:pic>
        <p:nvPicPr>
          <p:cNvPr id="6" name="Picture 5"/>
          <p:cNvPicPr/>
          <p:nvPr/>
        </p:nvPicPr>
        <p:blipFill>
          <a:blip r:embed="rId3" cstate="print"/>
          <a:srcRect/>
          <a:stretch>
            <a:fillRect/>
          </a:stretch>
        </p:blipFill>
        <p:spPr bwMode="auto">
          <a:xfrm>
            <a:off x="0" y="1066800"/>
            <a:ext cx="9144000" cy="5791199"/>
          </a:xfrm>
          <a:prstGeom prst="rect">
            <a:avLst/>
          </a:prstGeom>
          <a:noFill/>
          <a:ln w="9525">
            <a:noFill/>
            <a:miter lim="800000"/>
            <a:headEnd/>
            <a:tailEnd/>
          </a:ln>
        </p:spPr>
      </p:pic>
    </p:spTree>
    <p:extLst>
      <p:ext uri="{BB962C8B-B14F-4D97-AF65-F5344CB8AC3E}">
        <p14:creationId xmlns:p14="http://schemas.microsoft.com/office/powerpoint/2010/main" val="424109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0" y="0"/>
            <a:ext cx="9144000" cy="990600"/>
          </a:xfrm>
        </p:spPr>
        <p:txBody>
          <a:bodyPr/>
          <a:lstStyle/>
          <a:p>
            <a:pPr eaLnBrk="1" hangingPunct="1">
              <a:defRPr/>
            </a:pPr>
            <a:r>
              <a:rPr lang="en-US" b="1" dirty="0"/>
              <a:t>Senergy </a:t>
            </a:r>
          </a:p>
        </p:txBody>
      </p:sp>
      <p:sp>
        <p:nvSpPr>
          <p:cNvPr id="223235" name="Rectangle 3"/>
          <p:cNvSpPr>
            <a:spLocks noGrp="1" noChangeArrowheads="1"/>
          </p:cNvSpPr>
          <p:nvPr>
            <p:ph idx="1"/>
          </p:nvPr>
        </p:nvSpPr>
        <p:spPr>
          <a:xfrm>
            <a:off x="0" y="1295400"/>
            <a:ext cx="9144000" cy="5562600"/>
          </a:xfrm>
        </p:spPr>
        <p:txBody>
          <a:bodyPr>
            <a:normAutofit/>
          </a:bodyPr>
          <a:lstStyle/>
          <a:p>
            <a:pPr algn="ctr" eaLnBrk="1" hangingPunct="1">
              <a:buFontTx/>
              <a:buNone/>
              <a:defRPr/>
            </a:pPr>
            <a:r>
              <a:rPr lang="en-US" sz="2800" dirty="0"/>
              <a:t>Synergy </a:t>
            </a:r>
          </a:p>
          <a:p>
            <a:pPr algn="ctr" eaLnBrk="1" hangingPunct="1">
              <a:buFontTx/>
              <a:buNone/>
              <a:defRPr/>
            </a:pPr>
            <a:r>
              <a:rPr lang="en-US" sz="2800" dirty="0"/>
              <a:t>between  </a:t>
            </a:r>
          </a:p>
          <a:p>
            <a:pPr algn="ctr" eaLnBrk="1" hangingPunct="1">
              <a:buFontTx/>
              <a:buNone/>
              <a:defRPr/>
            </a:pPr>
            <a:r>
              <a:rPr lang="en-US" sz="2800" dirty="0"/>
              <a:t>Our expertise on conservation of energy </a:t>
            </a:r>
          </a:p>
          <a:p>
            <a:pPr algn="ctr" eaLnBrk="1" hangingPunct="1">
              <a:buFontTx/>
              <a:buNone/>
              <a:defRPr/>
            </a:pPr>
            <a:endParaRPr lang="en-US" sz="1400" dirty="0"/>
          </a:p>
          <a:p>
            <a:pPr algn="ctr" eaLnBrk="1" hangingPunct="1">
              <a:buFontTx/>
              <a:buNone/>
              <a:defRPr/>
            </a:pPr>
            <a:r>
              <a:rPr lang="en-US" sz="2800" dirty="0"/>
              <a:t>&amp;</a:t>
            </a:r>
          </a:p>
          <a:p>
            <a:pPr algn="ctr" eaLnBrk="1" hangingPunct="1">
              <a:buFontTx/>
              <a:buNone/>
              <a:defRPr/>
            </a:pPr>
            <a:endParaRPr lang="en-US" sz="1400" dirty="0"/>
          </a:p>
          <a:p>
            <a:pPr algn="ctr" eaLnBrk="1" hangingPunct="1">
              <a:buFontTx/>
              <a:buNone/>
              <a:defRPr/>
            </a:pPr>
            <a:r>
              <a:rPr lang="en-US" sz="2800" dirty="0"/>
              <a:t>Your experience &amp; knowledge of</a:t>
            </a:r>
          </a:p>
          <a:p>
            <a:pPr algn="ctr" eaLnBrk="1" hangingPunct="1">
              <a:buFontTx/>
              <a:buNone/>
              <a:defRPr/>
            </a:pPr>
            <a:r>
              <a:rPr lang="en-US" sz="2800" dirty="0"/>
              <a:t>process, operations, plant engineering, etc.  </a:t>
            </a:r>
          </a:p>
          <a:p>
            <a:pPr algn="ctr" eaLnBrk="1" hangingPunct="1">
              <a:buFontTx/>
              <a:buNone/>
              <a:defRPr/>
            </a:pPr>
            <a:r>
              <a:rPr lang="en-US" sz="2800" dirty="0"/>
              <a:t>To</a:t>
            </a:r>
          </a:p>
          <a:p>
            <a:pPr algn="ctr" eaLnBrk="1" hangingPunct="1">
              <a:buFontTx/>
              <a:buNone/>
              <a:defRPr/>
            </a:pPr>
            <a:r>
              <a:rPr lang="en-US" sz="2800" dirty="0"/>
              <a:t> </a:t>
            </a:r>
          </a:p>
          <a:p>
            <a:pPr algn="ctr" eaLnBrk="1" hangingPunct="1">
              <a:buFontTx/>
              <a:buNone/>
              <a:defRPr/>
            </a:pPr>
            <a:r>
              <a:rPr lang="en-US" sz="3600" b="1" dirty="0"/>
              <a:t>Save Energy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0" y="0"/>
            <a:ext cx="9144000" cy="1066800"/>
          </a:xfrm>
        </p:spPr>
        <p:txBody>
          <a:bodyPr>
            <a:normAutofit/>
          </a:bodyPr>
          <a:lstStyle/>
          <a:p>
            <a:r>
              <a:rPr lang="en-US" b="1" dirty="0"/>
              <a:t>Current Harmonics - Total</a:t>
            </a:r>
          </a:p>
        </p:txBody>
      </p:sp>
      <p:pic>
        <p:nvPicPr>
          <p:cNvPr id="4" name="Picture 3"/>
          <p:cNvPicPr/>
          <p:nvPr/>
        </p:nvPicPr>
        <p:blipFill>
          <a:blip r:embed="rId3" cstate="print"/>
          <a:srcRect/>
          <a:stretch>
            <a:fillRect/>
          </a:stretch>
        </p:blipFill>
        <p:spPr bwMode="auto">
          <a:xfrm>
            <a:off x="0" y="1143000"/>
            <a:ext cx="9144000" cy="5714999"/>
          </a:xfrm>
          <a:prstGeom prst="rect">
            <a:avLst/>
          </a:prstGeom>
          <a:noFill/>
          <a:ln w="9525">
            <a:noFill/>
            <a:miter lim="800000"/>
            <a:headEnd/>
            <a:tailEnd/>
          </a:ln>
        </p:spPr>
      </p:pic>
    </p:spTree>
    <p:extLst>
      <p:ext uri="{BB962C8B-B14F-4D97-AF65-F5344CB8AC3E}">
        <p14:creationId xmlns:p14="http://schemas.microsoft.com/office/powerpoint/2010/main" val="2537679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0" y="0"/>
            <a:ext cx="9067800" cy="1066800"/>
          </a:xfrm>
        </p:spPr>
        <p:txBody>
          <a:bodyPr>
            <a:normAutofit/>
          </a:bodyPr>
          <a:lstStyle/>
          <a:p>
            <a:r>
              <a:rPr lang="en-US" b="1" dirty="0"/>
              <a:t>Thermal Imaging of Electrical System</a:t>
            </a:r>
          </a:p>
        </p:txBody>
      </p:sp>
      <p:sp>
        <p:nvSpPr>
          <p:cNvPr id="306179" name="Rectangle 3"/>
          <p:cNvSpPr>
            <a:spLocks noGrp="1" noChangeArrowheads="1"/>
          </p:cNvSpPr>
          <p:nvPr>
            <p:ph idx="1"/>
          </p:nvPr>
        </p:nvSpPr>
        <p:spPr>
          <a:xfrm>
            <a:off x="0" y="1219200"/>
            <a:ext cx="9144000" cy="5638800"/>
          </a:xfrm>
        </p:spPr>
        <p:txBody>
          <a:bodyPr/>
          <a:lstStyle/>
          <a:p>
            <a:pPr>
              <a:buFontTx/>
              <a:buNone/>
            </a:pPr>
            <a:r>
              <a:rPr lang="en-US" sz="2400" dirty="0"/>
              <a:t>Measure</a:t>
            </a:r>
          </a:p>
          <a:p>
            <a:r>
              <a:rPr lang="en-US" sz="2400" dirty="0"/>
              <a:t>Temperature profile of electrical panels / connections with Thermal Imager Camera </a:t>
            </a:r>
          </a:p>
          <a:p>
            <a:pPr>
              <a:buFontTx/>
              <a:buNone/>
            </a:pPr>
            <a:endParaRPr lang="en-US" sz="2400" dirty="0"/>
          </a:p>
          <a:p>
            <a:pPr>
              <a:buFontTx/>
              <a:buNone/>
            </a:pPr>
            <a:r>
              <a:rPr lang="en-US" sz="2400" dirty="0"/>
              <a:t>Outcome </a:t>
            </a:r>
          </a:p>
          <a:p>
            <a:r>
              <a:rPr lang="en-US" sz="2400" dirty="0"/>
              <a:t>Identification of Hot Spots </a:t>
            </a:r>
          </a:p>
          <a:p>
            <a:pPr>
              <a:buNone/>
            </a:pPr>
            <a:endParaRPr lang="en-US" sz="2400" dirty="0"/>
          </a:p>
          <a:p>
            <a:pPr marL="0">
              <a:buNone/>
            </a:pPr>
            <a:r>
              <a:rPr lang="en-US" sz="2400" dirty="0"/>
              <a:t>The purpose is to identify hot spot due to localized heating; which could lead to failure / accidents.  The correct actions would ensure safe operation but may not necessarily result in energy saving.</a:t>
            </a:r>
          </a:p>
          <a:p>
            <a:pPr>
              <a:buNone/>
            </a:pPr>
            <a:endParaRPr lang="en-US" sz="2400" dirty="0"/>
          </a:p>
        </p:txBody>
      </p:sp>
    </p:spTree>
    <p:extLst>
      <p:ext uri="{BB962C8B-B14F-4D97-AF65-F5344CB8AC3E}">
        <p14:creationId xmlns:p14="http://schemas.microsoft.com/office/powerpoint/2010/main" val="897781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0" y="0"/>
            <a:ext cx="9144000" cy="1066800"/>
          </a:xfrm>
        </p:spPr>
        <p:txBody>
          <a:bodyPr>
            <a:normAutofit/>
          </a:bodyPr>
          <a:lstStyle/>
          <a:p>
            <a:r>
              <a:rPr lang="en-US" b="1" dirty="0"/>
              <a:t>Thermal Imaging of Electrical System</a:t>
            </a:r>
          </a:p>
        </p:txBody>
      </p:sp>
      <p:pic>
        <p:nvPicPr>
          <p:cNvPr id="5" name="Picture 4" descr="C:\Program Files\ULIRvision\IRSee Report\ulirbmp.bmp"/>
          <p:cNvPicPr/>
          <p:nvPr/>
        </p:nvPicPr>
        <p:blipFill>
          <a:blip r:embed="rId3" cstate="print"/>
          <a:srcRect/>
          <a:stretch>
            <a:fillRect/>
          </a:stretch>
        </p:blipFill>
        <p:spPr bwMode="auto">
          <a:xfrm>
            <a:off x="1219200" y="1295400"/>
            <a:ext cx="6248400" cy="4419600"/>
          </a:xfrm>
          <a:prstGeom prst="rect">
            <a:avLst/>
          </a:prstGeom>
          <a:noFill/>
          <a:ln w="9525">
            <a:noFill/>
            <a:miter lim="800000"/>
            <a:headEnd/>
            <a:tailEnd/>
          </a:ln>
        </p:spPr>
      </p:pic>
      <p:graphicFrame>
        <p:nvGraphicFramePr>
          <p:cNvPr id="6" name="Table 5"/>
          <p:cNvGraphicFramePr>
            <a:graphicFrameLocks noGrp="1"/>
          </p:cNvGraphicFramePr>
          <p:nvPr/>
        </p:nvGraphicFramePr>
        <p:xfrm>
          <a:off x="0" y="6172200"/>
          <a:ext cx="9144000" cy="685800"/>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42900">
                <a:tc>
                  <a:txBody>
                    <a:bodyPr/>
                    <a:lstStyle/>
                    <a:p>
                      <a:pPr marL="0" marR="0" algn="ctr">
                        <a:spcBef>
                          <a:spcPts val="0"/>
                        </a:spcBef>
                        <a:spcAft>
                          <a:spcPts val="0"/>
                        </a:spcAft>
                      </a:pPr>
                      <a:r>
                        <a:rPr lang="en-US" sz="2000" b="1" dirty="0">
                          <a:latin typeface="+mj-lt"/>
                          <a:ea typeface="Times New Roman"/>
                          <a:cs typeface="Arial" pitchFamily="34" charset="0"/>
                        </a:rPr>
                        <a:t>Label</a:t>
                      </a:r>
                      <a:endParaRPr lang="en-US" sz="1400" dirty="0">
                        <a:latin typeface="+mj-lt"/>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latin typeface="+mj-lt"/>
                          <a:ea typeface="Times New Roman"/>
                          <a:cs typeface="Arial" pitchFamily="34" charset="0"/>
                        </a:rPr>
                        <a:t>Max Value</a:t>
                      </a:r>
                      <a:endParaRPr lang="en-US" sz="1400" dirty="0">
                        <a:latin typeface="+mj-lt"/>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latin typeface="+mj-lt"/>
                          <a:ea typeface="Times New Roman"/>
                          <a:cs typeface="Arial" pitchFamily="34" charset="0"/>
                        </a:rPr>
                        <a:t>Min Value</a:t>
                      </a:r>
                      <a:endParaRPr lang="en-US" sz="1400" dirty="0">
                        <a:latin typeface="+mj-lt"/>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latin typeface="+mj-lt"/>
                          <a:ea typeface="Times New Roman"/>
                          <a:cs typeface="Arial" pitchFamily="34" charset="0"/>
                        </a:rPr>
                        <a:t>Average Value</a:t>
                      </a:r>
                      <a:endParaRPr lang="en-US" sz="1400" dirty="0">
                        <a:latin typeface="+mj-lt"/>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2900">
                <a:tc>
                  <a:txBody>
                    <a:bodyPr/>
                    <a:lstStyle/>
                    <a:p>
                      <a:pPr marL="0" marR="0">
                        <a:spcBef>
                          <a:spcPts val="0"/>
                        </a:spcBef>
                        <a:spcAft>
                          <a:spcPts val="0"/>
                        </a:spcAft>
                      </a:pPr>
                      <a:r>
                        <a:rPr lang="en-US" sz="2000" dirty="0">
                          <a:latin typeface="+mj-lt"/>
                          <a:ea typeface="Times New Roman"/>
                          <a:cs typeface="Arial" pitchFamily="34" charset="0"/>
                        </a:rPr>
                        <a:t>R1</a:t>
                      </a:r>
                      <a:endParaRPr lang="en-US" sz="1400" dirty="0">
                        <a:latin typeface="+mj-lt"/>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mj-lt"/>
                          <a:ea typeface="Times New Roman"/>
                          <a:cs typeface="Arial" pitchFamily="34" charset="0"/>
                        </a:rPr>
                        <a:t>210.2°C</a:t>
                      </a:r>
                      <a:endParaRPr lang="en-US" sz="1400" dirty="0">
                        <a:latin typeface="+mj-lt"/>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mj-lt"/>
                          <a:ea typeface="Times New Roman"/>
                          <a:cs typeface="Arial" pitchFamily="34" charset="0"/>
                        </a:rPr>
                        <a:t> 44.3°C</a:t>
                      </a:r>
                      <a:endParaRPr lang="en-US" sz="1400" dirty="0">
                        <a:latin typeface="+mj-lt"/>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mj-lt"/>
                          <a:ea typeface="Times New Roman"/>
                          <a:cs typeface="Arial" pitchFamily="34" charset="0"/>
                        </a:rPr>
                        <a:t> 91.8°C</a:t>
                      </a:r>
                      <a:endParaRPr lang="en-US" sz="1400" dirty="0">
                        <a:latin typeface="+mj-lt"/>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63393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0" y="0"/>
            <a:ext cx="9144000" cy="1066800"/>
          </a:xfrm>
        </p:spPr>
        <p:txBody>
          <a:bodyPr/>
          <a:lstStyle/>
          <a:p>
            <a:r>
              <a:rPr lang="en-US" b="1" dirty="0"/>
              <a:t>Motors </a:t>
            </a:r>
          </a:p>
        </p:txBody>
      </p:sp>
      <p:sp>
        <p:nvSpPr>
          <p:cNvPr id="306179" name="Rectangle 3"/>
          <p:cNvSpPr>
            <a:spLocks noGrp="1" noChangeArrowheads="1"/>
          </p:cNvSpPr>
          <p:nvPr>
            <p:ph idx="1"/>
          </p:nvPr>
        </p:nvSpPr>
        <p:spPr>
          <a:xfrm>
            <a:off x="0" y="1219200"/>
            <a:ext cx="9144000" cy="5638800"/>
          </a:xfrm>
        </p:spPr>
        <p:txBody>
          <a:bodyPr/>
          <a:lstStyle/>
          <a:p>
            <a:pPr>
              <a:buFontTx/>
              <a:buNone/>
            </a:pPr>
            <a:r>
              <a:rPr lang="en-US" sz="2400" dirty="0"/>
              <a:t>Measure</a:t>
            </a:r>
          </a:p>
          <a:p>
            <a:r>
              <a:rPr lang="en-US" sz="2400" dirty="0"/>
              <a:t>Operating parameters like Voltage, Current, Power Factor and Power</a:t>
            </a:r>
          </a:p>
          <a:p>
            <a:r>
              <a:rPr lang="en-US" sz="2400" dirty="0"/>
              <a:t>Note down Motor Rating, Efficiency, type of Application and Operating Period</a:t>
            </a:r>
          </a:p>
          <a:p>
            <a:pPr>
              <a:buFontTx/>
              <a:buNone/>
            </a:pPr>
            <a:endParaRPr lang="en-US" sz="2400" dirty="0"/>
          </a:p>
          <a:p>
            <a:pPr>
              <a:buFontTx/>
              <a:buNone/>
            </a:pPr>
            <a:r>
              <a:rPr lang="en-US" sz="2400" dirty="0"/>
              <a:t>Outcome </a:t>
            </a:r>
          </a:p>
          <a:p>
            <a:r>
              <a:rPr lang="en-US" sz="2400" dirty="0"/>
              <a:t>Load / Loading Pattern of the motors</a:t>
            </a:r>
          </a:p>
          <a:p>
            <a:r>
              <a:rPr lang="en-US" sz="2400" dirty="0"/>
              <a:t>Expected drop in Efficiency at operating load</a:t>
            </a:r>
          </a:p>
          <a:p>
            <a:r>
              <a:rPr lang="en-US" sz="2400" dirty="0"/>
              <a:t>Steps to optimize motor performance </a:t>
            </a:r>
          </a:p>
          <a:p>
            <a:r>
              <a:rPr lang="en-US" sz="2400" dirty="0"/>
              <a:t>Potential saving with cost benefit analysis</a:t>
            </a:r>
          </a:p>
        </p:txBody>
      </p:sp>
    </p:spTree>
    <p:extLst>
      <p:ext uri="{BB962C8B-B14F-4D97-AF65-F5344CB8AC3E}">
        <p14:creationId xmlns:p14="http://schemas.microsoft.com/office/powerpoint/2010/main" val="2524497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0" y="0"/>
            <a:ext cx="9144000" cy="990600"/>
          </a:xfrm>
        </p:spPr>
        <p:txBody>
          <a:bodyPr>
            <a:normAutofit/>
          </a:bodyPr>
          <a:lstStyle/>
          <a:p>
            <a:r>
              <a:rPr lang="en-US" sz="4000" b="1" dirty="0"/>
              <a:t>Motors </a:t>
            </a:r>
          </a:p>
        </p:txBody>
      </p:sp>
      <p:graphicFrame>
        <p:nvGraphicFramePr>
          <p:cNvPr id="427474" name="Group 466"/>
          <p:cNvGraphicFramePr>
            <a:graphicFrameLocks noGrp="1"/>
          </p:cNvGraphicFramePr>
          <p:nvPr>
            <p:ph type="tbl" idx="1"/>
          </p:nvPr>
        </p:nvGraphicFramePr>
        <p:xfrm>
          <a:off x="0" y="1219200"/>
          <a:ext cx="8991600" cy="5120640"/>
        </p:xfrm>
        <a:graphic>
          <a:graphicData uri="http://schemas.openxmlformats.org/drawingml/2006/table">
            <a:tbl>
              <a:tblPr/>
              <a:tblGrid>
                <a:gridCol w="3019425">
                  <a:extLst>
                    <a:ext uri="{9D8B030D-6E8A-4147-A177-3AD203B41FA5}">
                      <a16:colId xmlns:a16="http://schemas.microsoft.com/office/drawing/2014/main" val="20000"/>
                    </a:ext>
                  </a:extLst>
                </a:gridCol>
                <a:gridCol w="1031875">
                  <a:extLst>
                    <a:ext uri="{9D8B030D-6E8A-4147-A177-3AD203B41FA5}">
                      <a16:colId xmlns:a16="http://schemas.microsoft.com/office/drawing/2014/main" val="20001"/>
                    </a:ext>
                  </a:extLst>
                </a:gridCol>
                <a:gridCol w="998538">
                  <a:extLst>
                    <a:ext uri="{9D8B030D-6E8A-4147-A177-3AD203B41FA5}">
                      <a16:colId xmlns:a16="http://schemas.microsoft.com/office/drawing/2014/main" val="20002"/>
                    </a:ext>
                  </a:extLst>
                </a:gridCol>
                <a:gridCol w="1127125">
                  <a:extLst>
                    <a:ext uri="{9D8B030D-6E8A-4147-A177-3AD203B41FA5}">
                      <a16:colId xmlns:a16="http://schemas.microsoft.com/office/drawing/2014/main" val="20003"/>
                    </a:ext>
                  </a:extLst>
                </a:gridCol>
                <a:gridCol w="1181100">
                  <a:extLst>
                    <a:ext uri="{9D8B030D-6E8A-4147-A177-3AD203B41FA5}">
                      <a16:colId xmlns:a16="http://schemas.microsoft.com/office/drawing/2014/main" val="20004"/>
                    </a:ext>
                  </a:extLst>
                </a:gridCol>
                <a:gridCol w="760412">
                  <a:extLst>
                    <a:ext uri="{9D8B030D-6E8A-4147-A177-3AD203B41FA5}">
                      <a16:colId xmlns:a16="http://schemas.microsoft.com/office/drawing/2014/main" val="20005"/>
                    </a:ext>
                  </a:extLst>
                </a:gridCol>
                <a:gridCol w="873125">
                  <a:extLst>
                    <a:ext uri="{9D8B030D-6E8A-4147-A177-3AD203B41FA5}">
                      <a16:colId xmlns:a16="http://schemas.microsoft.com/office/drawing/2014/main" val="20006"/>
                    </a:ext>
                  </a:extLst>
                </a:gridCol>
              </a:tblGrid>
              <a:tr h="274638">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Equipment</a:t>
                      </a:r>
                      <a:endParaRPr kumimoji="0" lang="en-US" sz="4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Rating</a:t>
                      </a:r>
                      <a:endParaRPr kumimoji="0" lang="en-US" sz="4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Power</a:t>
                      </a:r>
                      <a:endParaRPr kumimoji="0" lang="en-US" sz="4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Voltage</a:t>
                      </a:r>
                      <a:endParaRPr kumimoji="0" lang="en-US" sz="4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Current</a:t>
                      </a:r>
                      <a:endParaRPr kumimoji="0" lang="en-US" sz="4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P F</a:t>
                      </a:r>
                      <a:endParaRPr kumimoji="0" lang="en-US" sz="4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Load</a:t>
                      </a:r>
                      <a:endParaRPr kumimoji="0" lang="en-US" sz="4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kW</a:t>
                      </a:r>
                      <a:endParaRPr kumimoji="0" lang="en-US" sz="4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kW</a:t>
                      </a:r>
                      <a:endParaRPr kumimoji="0" lang="en-US" sz="4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V</a:t>
                      </a:r>
                      <a:endParaRPr kumimoji="0" lang="en-US" sz="4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A</a:t>
                      </a:r>
                      <a:endParaRPr kumimoji="0" lang="en-US" sz="4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 </a:t>
                      </a:r>
                      <a:endParaRPr kumimoji="0" lang="en-US" sz="4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 </a:t>
                      </a:r>
                      <a:endParaRPr kumimoji="0" lang="en-US" sz="4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Compressor - Air</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1020</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911</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10970</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53</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0.91</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89%</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Blower – RAB</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1200</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717</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10970</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43</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0.87</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60%</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Blower - SO2</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2800</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1954</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10890</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117</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0.88</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70%</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Pump - Boiler Circulation</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220</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196</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3390</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40</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0.82</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89%</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3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Pump - Boiler Feed Water</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200</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153</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3390</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29</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0.89</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77%</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Compressor - Zinc Dust L</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500</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434</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3390</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94.7</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0.78</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87%</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Blower - Zinc Dust </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150</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51</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425</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133</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0.52</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36%</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Pump - Filter Water Supply</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125</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85</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425</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137</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0.87</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68%</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Compressor - JK 01 – 5</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200</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171</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417</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268</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0.87</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86%</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3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Blower -  Hot Air </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200</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68</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417</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157</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0.6</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34%</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Fan - Cooling Air</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132</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69</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408</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120</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0.8</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52%</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Ball Mill</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180</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150</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421</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260</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0.8</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83%</a:t>
                      </a:r>
                      <a:endParaRPr kumimoji="0" lang="en-US" sz="40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403479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0" y="31844"/>
            <a:ext cx="9144000" cy="958755"/>
          </a:xfrm>
        </p:spPr>
        <p:txBody>
          <a:bodyPr/>
          <a:lstStyle/>
          <a:p>
            <a:r>
              <a:rPr lang="en-US" b="1" dirty="0"/>
              <a:t>Pumps</a:t>
            </a:r>
          </a:p>
        </p:txBody>
      </p:sp>
      <p:sp>
        <p:nvSpPr>
          <p:cNvPr id="367619" name="Rectangle 3"/>
          <p:cNvSpPr>
            <a:spLocks noGrp="1" noChangeArrowheads="1"/>
          </p:cNvSpPr>
          <p:nvPr>
            <p:ph idx="1"/>
          </p:nvPr>
        </p:nvSpPr>
        <p:spPr>
          <a:xfrm>
            <a:off x="0" y="1219200"/>
            <a:ext cx="9144000" cy="5638800"/>
          </a:xfrm>
        </p:spPr>
        <p:txBody>
          <a:bodyPr/>
          <a:lstStyle/>
          <a:p>
            <a:pPr>
              <a:lnSpc>
                <a:spcPct val="90000"/>
              </a:lnSpc>
              <a:buFontTx/>
              <a:buNone/>
            </a:pPr>
            <a:r>
              <a:rPr lang="en-US" sz="2400" dirty="0"/>
              <a:t>Measure</a:t>
            </a:r>
          </a:p>
          <a:p>
            <a:pPr>
              <a:lnSpc>
                <a:spcPct val="90000"/>
              </a:lnSpc>
            </a:pPr>
            <a:r>
              <a:rPr lang="en-US" sz="2400" dirty="0"/>
              <a:t>Velocity of liquid to determine flow rate </a:t>
            </a:r>
          </a:p>
          <a:p>
            <a:pPr>
              <a:lnSpc>
                <a:spcPct val="90000"/>
              </a:lnSpc>
            </a:pPr>
            <a:r>
              <a:rPr lang="en-US" sz="2400" dirty="0"/>
              <a:t>Differential Pressure </a:t>
            </a:r>
          </a:p>
          <a:p>
            <a:pPr>
              <a:lnSpc>
                <a:spcPct val="90000"/>
              </a:lnSpc>
            </a:pPr>
            <a:r>
              <a:rPr lang="en-US" sz="2400" dirty="0"/>
              <a:t>Power drawn by motor </a:t>
            </a:r>
          </a:p>
          <a:p>
            <a:pPr>
              <a:lnSpc>
                <a:spcPct val="90000"/>
              </a:lnSpc>
            </a:pPr>
            <a:r>
              <a:rPr lang="en-US" sz="2400" dirty="0"/>
              <a:t>Note down Motor Efficiency and Specific gravity of Liquid </a:t>
            </a:r>
          </a:p>
          <a:p>
            <a:pPr>
              <a:lnSpc>
                <a:spcPct val="90000"/>
              </a:lnSpc>
              <a:buFontTx/>
              <a:buNone/>
            </a:pPr>
            <a:endParaRPr lang="en-US" sz="2400" dirty="0"/>
          </a:p>
          <a:p>
            <a:pPr>
              <a:lnSpc>
                <a:spcPct val="90000"/>
              </a:lnSpc>
              <a:buFontTx/>
              <a:buNone/>
            </a:pPr>
            <a:r>
              <a:rPr lang="en-US" sz="2400" dirty="0"/>
              <a:t>Outcome </a:t>
            </a:r>
          </a:p>
          <a:p>
            <a:pPr>
              <a:lnSpc>
                <a:spcPct val="90000"/>
              </a:lnSpc>
            </a:pPr>
            <a:r>
              <a:rPr lang="en-US" sz="2400" dirty="0"/>
              <a:t>Present pump efficiency</a:t>
            </a:r>
          </a:p>
          <a:p>
            <a:pPr>
              <a:lnSpc>
                <a:spcPct val="90000"/>
              </a:lnSpc>
            </a:pPr>
            <a:r>
              <a:rPr lang="en-US" sz="2400" dirty="0"/>
              <a:t>Operating parameters – Flow, differential head and power.</a:t>
            </a:r>
          </a:p>
          <a:p>
            <a:pPr>
              <a:lnSpc>
                <a:spcPct val="90000"/>
              </a:lnSpc>
            </a:pPr>
            <a:r>
              <a:rPr lang="en-US" sz="2400" dirty="0"/>
              <a:t>Recommended Efficiency at Operating parameters </a:t>
            </a:r>
          </a:p>
          <a:p>
            <a:pPr>
              <a:lnSpc>
                <a:spcPct val="90000"/>
              </a:lnSpc>
            </a:pPr>
            <a:r>
              <a:rPr lang="en-US" sz="2400" dirty="0"/>
              <a:t>Steps to achieve  the recommended parameters</a:t>
            </a:r>
          </a:p>
          <a:p>
            <a:pPr>
              <a:lnSpc>
                <a:spcPct val="90000"/>
              </a:lnSpc>
            </a:pPr>
            <a:r>
              <a:rPr lang="en-US" sz="2400" dirty="0"/>
              <a:t>Potential saving with cost benefit analysis</a:t>
            </a:r>
            <a:endParaRPr lang="en-US" dirty="0"/>
          </a:p>
        </p:txBody>
      </p:sp>
    </p:spTree>
    <p:extLst>
      <p:ext uri="{BB962C8B-B14F-4D97-AF65-F5344CB8AC3E}">
        <p14:creationId xmlns:p14="http://schemas.microsoft.com/office/powerpoint/2010/main" val="3062642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0" y="76200"/>
            <a:ext cx="9144000" cy="698500"/>
          </a:xfrm>
        </p:spPr>
        <p:txBody>
          <a:bodyPr>
            <a:normAutofit fontScale="90000"/>
          </a:bodyPr>
          <a:lstStyle/>
          <a:p>
            <a:r>
              <a:rPr lang="en-US" sz="4000" b="1" dirty="0"/>
              <a:t>Pumps</a:t>
            </a:r>
          </a:p>
        </p:txBody>
      </p:sp>
      <p:graphicFrame>
        <p:nvGraphicFramePr>
          <p:cNvPr id="430967" name="Group 887"/>
          <p:cNvGraphicFramePr>
            <a:graphicFrameLocks noGrp="1"/>
          </p:cNvGraphicFramePr>
          <p:nvPr>
            <p:ph type="tbl" idx="1"/>
          </p:nvPr>
        </p:nvGraphicFramePr>
        <p:xfrm>
          <a:off x="0" y="914400"/>
          <a:ext cx="8991600" cy="5791200"/>
        </p:xfrm>
        <a:graphic>
          <a:graphicData uri="http://schemas.openxmlformats.org/drawingml/2006/table">
            <a:tbl>
              <a:tblPr/>
              <a:tblGrid>
                <a:gridCol w="2578100">
                  <a:extLst>
                    <a:ext uri="{9D8B030D-6E8A-4147-A177-3AD203B41FA5}">
                      <a16:colId xmlns:a16="http://schemas.microsoft.com/office/drawing/2014/main" val="20000"/>
                    </a:ext>
                  </a:extLst>
                </a:gridCol>
                <a:gridCol w="1368425">
                  <a:extLst>
                    <a:ext uri="{9D8B030D-6E8A-4147-A177-3AD203B41FA5}">
                      <a16:colId xmlns:a16="http://schemas.microsoft.com/office/drawing/2014/main" val="20001"/>
                    </a:ext>
                  </a:extLst>
                </a:gridCol>
                <a:gridCol w="1298575">
                  <a:extLst>
                    <a:ext uri="{9D8B030D-6E8A-4147-A177-3AD203B41FA5}">
                      <a16:colId xmlns:a16="http://schemas.microsoft.com/office/drawing/2014/main" val="20002"/>
                    </a:ext>
                  </a:extLst>
                </a:gridCol>
                <a:gridCol w="1300163">
                  <a:extLst>
                    <a:ext uri="{9D8B030D-6E8A-4147-A177-3AD203B41FA5}">
                      <a16:colId xmlns:a16="http://schemas.microsoft.com/office/drawing/2014/main" val="20003"/>
                    </a:ext>
                  </a:extLst>
                </a:gridCol>
                <a:gridCol w="1300162">
                  <a:extLst>
                    <a:ext uri="{9D8B030D-6E8A-4147-A177-3AD203B41FA5}">
                      <a16:colId xmlns:a16="http://schemas.microsoft.com/office/drawing/2014/main" val="20004"/>
                    </a:ext>
                  </a:extLst>
                </a:gridCol>
                <a:gridCol w="1146175">
                  <a:extLst>
                    <a:ext uri="{9D8B030D-6E8A-4147-A177-3AD203B41FA5}">
                      <a16:colId xmlns:a16="http://schemas.microsoft.com/office/drawing/2014/main" val="20005"/>
                    </a:ext>
                  </a:extLst>
                </a:gridCol>
              </a:tblGrid>
              <a:tr h="1651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j-lt"/>
                          <a:cs typeface="Times New Roman" pitchFamily="18" charset="0"/>
                        </a:rPr>
                        <a:t>Description</a:t>
                      </a:r>
                      <a:endParaRPr kumimoji="0" lang="en-US" sz="28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j-lt"/>
                          <a:cs typeface="Times New Roman" pitchFamily="18" charset="0"/>
                        </a:rPr>
                        <a:t>Units</a:t>
                      </a:r>
                      <a:endParaRPr kumimoji="0" lang="en-US" sz="28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j-lt"/>
                          <a:cs typeface="Times New Roman" pitchFamily="18" charset="0"/>
                        </a:rPr>
                        <a:t>WC-1 - M-1</a:t>
                      </a:r>
                      <a:endParaRPr kumimoji="0" lang="en-US" sz="28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j-lt"/>
                          <a:cs typeface="Times New Roman" pitchFamily="18" charset="0"/>
                        </a:rPr>
                        <a:t>WC-1 - M-2</a:t>
                      </a:r>
                      <a:endParaRPr kumimoji="0" lang="en-US" sz="28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j-lt"/>
                          <a:cs typeface="Times New Roman" pitchFamily="18" charset="0"/>
                        </a:rPr>
                        <a:t>WC-1 - M-3</a:t>
                      </a:r>
                      <a:endParaRPr kumimoji="0" lang="en-US" sz="28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j-lt"/>
                          <a:cs typeface="Times New Roman" pitchFamily="18" charset="0"/>
                        </a:rPr>
                        <a:t>WC-1 - M-4</a:t>
                      </a:r>
                      <a:endParaRPr kumimoji="0" lang="en-US" sz="28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5100">
                <a:tc gridSpan="6">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j-lt"/>
                          <a:cs typeface="Times New Roman" pitchFamily="18" charset="0"/>
                        </a:rPr>
                        <a:t>Actual Parameters</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651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Cost of Power</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Rs/kWh</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2.56</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2.56</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2.56</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2.56</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5100">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Operation</a:t>
                      </a:r>
                      <a:endParaRPr kumimoji="0" lang="en-US" sz="28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Hr/day</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24</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24</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24</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24</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5100">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Day/Year</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360</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360</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360</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360</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651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Flow rate</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M3/hr</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878</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917</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865</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898</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666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Differential Head</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M</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33</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33</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34</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33</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51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Motor Power</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kW</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140</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124</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155</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145</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651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Pump Efficiency</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63%</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74%</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57%</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62%</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65100">
                <a:tc gridSpan="6">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j-lt"/>
                          <a:cs typeface="Times New Roman" pitchFamily="18" charset="0"/>
                        </a:rPr>
                        <a:t>Recommended Parameters</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161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Head</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M</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34</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34</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34</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34</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651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Flow rate</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M3/hr</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900</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900</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900</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900</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651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Pump Efficiency</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85%</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85%</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85%</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85%</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651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Shaft Power </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Bkw</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98.1</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98.1</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98.1</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98.1</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666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Motor Power</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kW</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109.0</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109.0</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109.0</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109.0</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65100">
                <a:tc gridSpan="6">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j-lt"/>
                          <a:cs typeface="Times New Roman" pitchFamily="18" charset="0"/>
                        </a:rPr>
                        <a:t>Economics</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165100">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Loss </a:t>
                      </a:r>
                      <a:endParaRPr kumimoji="0" lang="en-US" sz="28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kW</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31.0</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15.0</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46.0</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36.0</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165100">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kWh/year</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267911</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129671</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397511</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311111</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165100">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Rs/year</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685851</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331957</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1017627</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cs typeface="Times New Roman" pitchFamily="18" charset="0"/>
                        </a:rPr>
                        <a:t>796443</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768684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0" y="0"/>
            <a:ext cx="9144000" cy="1066800"/>
          </a:xfrm>
        </p:spPr>
        <p:txBody>
          <a:bodyPr/>
          <a:lstStyle/>
          <a:p>
            <a:r>
              <a:rPr lang="en-US" b="1" dirty="0"/>
              <a:t>Refrigeration Compressors</a:t>
            </a:r>
            <a:endParaRPr lang="en-US" sz="2800" b="1" dirty="0"/>
          </a:p>
        </p:txBody>
      </p:sp>
      <p:sp>
        <p:nvSpPr>
          <p:cNvPr id="270339" name="Rectangle 3"/>
          <p:cNvSpPr>
            <a:spLocks noGrp="1" noChangeArrowheads="1"/>
          </p:cNvSpPr>
          <p:nvPr>
            <p:ph idx="1"/>
          </p:nvPr>
        </p:nvSpPr>
        <p:spPr>
          <a:xfrm>
            <a:off x="0" y="1219200"/>
            <a:ext cx="9144000" cy="5638800"/>
          </a:xfrm>
        </p:spPr>
        <p:txBody>
          <a:bodyPr/>
          <a:lstStyle/>
          <a:p>
            <a:pPr>
              <a:lnSpc>
                <a:spcPct val="90000"/>
              </a:lnSpc>
              <a:buFontTx/>
              <a:buNone/>
            </a:pPr>
            <a:r>
              <a:rPr lang="en-US" sz="2400" dirty="0"/>
              <a:t>Measure</a:t>
            </a:r>
          </a:p>
          <a:p>
            <a:pPr>
              <a:lnSpc>
                <a:spcPct val="90000"/>
              </a:lnSpc>
            </a:pPr>
            <a:r>
              <a:rPr lang="en-US" sz="2400" dirty="0"/>
              <a:t>Velocity of liquid to determine flow rate through chiller </a:t>
            </a:r>
          </a:p>
          <a:p>
            <a:pPr>
              <a:lnSpc>
                <a:spcPct val="90000"/>
              </a:lnSpc>
            </a:pPr>
            <a:r>
              <a:rPr lang="en-US" sz="2400" dirty="0"/>
              <a:t>Differential Temperature across chiller</a:t>
            </a:r>
          </a:p>
          <a:p>
            <a:pPr>
              <a:lnSpc>
                <a:spcPct val="90000"/>
              </a:lnSpc>
            </a:pPr>
            <a:r>
              <a:rPr lang="en-US" sz="2400" dirty="0"/>
              <a:t>Power drawn by compressor motor </a:t>
            </a:r>
          </a:p>
          <a:p>
            <a:pPr>
              <a:lnSpc>
                <a:spcPct val="90000"/>
              </a:lnSpc>
            </a:pPr>
            <a:r>
              <a:rPr lang="en-US" sz="2400" dirty="0"/>
              <a:t>Note down Motor Efficiency, Specific gravity and Specific heat of Liquid, Speed of Compressor </a:t>
            </a:r>
          </a:p>
          <a:p>
            <a:pPr>
              <a:lnSpc>
                <a:spcPct val="90000"/>
              </a:lnSpc>
              <a:buFontTx/>
              <a:buNone/>
            </a:pPr>
            <a:endParaRPr lang="en-US" sz="2400" dirty="0"/>
          </a:p>
          <a:p>
            <a:pPr>
              <a:lnSpc>
                <a:spcPct val="90000"/>
              </a:lnSpc>
              <a:buFontTx/>
              <a:buNone/>
            </a:pPr>
            <a:r>
              <a:rPr lang="en-US" sz="2400" dirty="0"/>
              <a:t>Outcome </a:t>
            </a:r>
          </a:p>
          <a:p>
            <a:pPr>
              <a:lnSpc>
                <a:spcPct val="90000"/>
              </a:lnSpc>
            </a:pPr>
            <a:r>
              <a:rPr lang="en-US" sz="2400" dirty="0"/>
              <a:t>Operating capacity &amp; Specific Power Consumption</a:t>
            </a:r>
          </a:p>
          <a:p>
            <a:pPr>
              <a:lnSpc>
                <a:spcPct val="90000"/>
              </a:lnSpc>
            </a:pPr>
            <a:r>
              <a:rPr lang="en-US" sz="2400" dirty="0"/>
              <a:t>Recommended Specific Power at operating / design parameters</a:t>
            </a:r>
          </a:p>
          <a:p>
            <a:pPr>
              <a:lnSpc>
                <a:spcPct val="90000"/>
              </a:lnSpc>
            </a:pPr>
            <a:r>
              <a:rPr lang="en-US" sz="2400" dirty="0"/>
              <a:t>Steps to achieve  the recommended / design parameters  </a:t>
            </a:r>
          </a:p>
          <a:p>
            <a:pPr>
              <a:lnSpc>
                <a:spcPct val="90000"/>
              </a:lnSpc>
            </a:pPr>
            <a:r>
              <a:rPr lang="en-US" sz="2400" dirty="0"/>
              <a:t>Potential saving with cost benefit analysis </a:t>
            </a:r>
          </a:p>
        </p:txBody>
      </p:sp>
    </p:spTree>
    <p:extLst>
      <p:ext uri="{BB962C8B-B14F-4D97-AF65-F5344CB8AC3E}">
        <p14:creationId xmlns:p14="http://schemas.microsoft.com/office/powerpoint/2010/main" val="3337517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2" y="76200"/>
            <a:ext cx="9144000" cy="6781800"/>
          </a:xfrm>
          <a:prstGeom prst="rect">
            <a:avLst/>
          </a:prstGeom>
        </p:spPr>
      </p:pic>
    </p:spTree>
    <p:extLst>
      <p:ext uri="{BB962C8B-B14F-4D97-AF65-F5344CB8AC3E}">
        <p14:creationId xmlns:p14="http://schemas.microsoft.com/office/powerpoint/2010/main" val="1519059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200"/>
            <a:ext cx="9144000" cy="6629400"/>
          </a:xfrm>
          <a:prstGeom prst="rect">
            <a:avLst/>
          </a:prstGeom>
        </p:spPr>
      </p:pic>
    </p:spTree>
    <p:extLst>
      <p:ext uri="{BB962C8B-B14F-4D97-AF65-F5344CB8AC3E}">
        <p14:creationId xmlns:p14="http://schemas.microsoft.com/office/powerpoint/2010/main" val="2347570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0" y="0"/>
            <a:ext cx="9144000" cy="914400"/>
          </a:xfrm>
        </p:spPr>
        <p:txBody>
          <a:bodyPr/>
          <a:lstStyle/>
          <a:p>
            <a:pPr eaLnBrk="1" hangingPunct="1">
              <a:defRPr/>
            </a:pPr>
            <a:r>
              <a:rPr lang="en-US" b="1" dirty="0"/>
              <a:t>Senergy   </a:t>
            </a:r>
          </a:p>
        </p:txBody>
      </p:sp>
      <p:sp>
        <p:nvSpPr>
          <p:cNvPr id="256003" name="Rectangle 3"/>
          <p:cNvSpPr>
            <a:spLocks noGrp="1" noChangeArrowheads="1"/>
          </p:cNvSpPr>
          <p:nvPr>
            <p:ph idx="1"/>
          </p:nvPr>
        </p:nvSpPr>
        <p:spPr>
          <a:xfrm>
            <a:off x="0" y="1219200"/>
            <a:ext cx="9144000" cy="5562600"/>
          </a:xfrm>
        </p:spPr>
        <p:txBody>
          <a:bodyPr>
            <a:normAutofit/>
          </a:bodyPr>
          <a:lstStyle/>
          <a:p>
            <a:pPr eaLnBrk="1" hangingPunct="1">
              <a:lnSpc>
                <a:spcPct val="90000"/>
              </a:lnSpc>
              <a:defRPr/>
            </a:pPr>
            <a:r>
              <a:rPr lang="en-US" sz="2800" dirty="0"/>
              <a:t>Leading Energy Conservation Consultants in India</a:t>
            </a:r>
          </a:p>
          <a:p>
            <a:pPr eaLnBrk="1" hangingPunct="1">
              <a:lnSpc>
                <a:spcPct val="90000"/>
              </a:lnSpc>
              <a:defRPr/>
            </a:pPr>
            <a:endParaRPr lang="en-US" sz="2800" dirty="0"/>
          </a:p>
          <a:p>
            <a:pPr eaLnBrk="1" hangingPunct="1">
              <a:lnSpc>
                <a:spcPct val="90000"/>
              </a:lnSpc>
              <a:defRPr/>
            </a:pPr>
            <a:r>
              <a:rPr lang="en-US" sz="2800" dirty="0"/>
              <a:t>Conducting Energy Conservation Studies for past 27 years.</a:t>
            </a:r>
          </a:p>
          <a:p>
            <a:pPr eaLnBrk="1" hangingPunct="1">
              <a:lnSpc>
                <a:spcPct val="90000"/>
              </a:lnSpc>
              <a:defRPr/>
            </a:pPr>
            <a:endParaRPr lang="en-US" sz="2800" dirty="0"/>
          </a:p>
          <a:p>
            <a:pPr eaLnBrk="1" hangingPunct="1">
              <a:lnSpc>
                <a:spcPct val="90000"/>
              </a:lnSpc>
              <a:defRPr/>
            </a:pPr>
            <a:r>
              <a:rPr lang="en-US" sz="2800" dirty="0"/>
              <a:t>Team of experts headed by a technocrat from IIT</a:t>
            </a:r>
          </a:p>
          <a:p>
            <a:pPr eaLnBrk="1" hangingPunct="1">
              <a:lnSpc>
                <a:spcPct val="90000"/>
              </a:lnSpc>
              <a:defRPr/>
            </a:pPr>
            <a:endParaRPr lang="en-US" sz="2800" dirty="0"/>
          </a:p>
          <a:p>
            <a:pPr eaLnBrk="1" hangingPunct="1">
              <a:lnSpc>
                <a:spcPct val="90000"/>
              </a:lnSpc>
              <a:defRPr/>
            </a:pPr>
            <a:r>
              <a:rPr lang="en-US" sz="2800" dirty="0"/>
              <a:t>Customer driven company with many repeat orders &amp; orders form group companies</a:t>
            </a:r>
          </a:p>
          <a:p>
            <a:pPr eaLnBrk="1" hangingPunct="1">
              <a:lnSpc>
                <a:spcPct val="90000"/>
              </a:lnSpc>
              <a:defRPr/>
            </a:pPr>
            <a:endParaRPr lang="en-US" sz="2800" dirty="0"/>
          </a:p>
          <a:p>
            <a:pPr>
              <a:lnSpc>
                <a:spcPct val="90000"/>
              </a:lnSpc>
              <a:defRPr/>
            </a:pPr>
            <a:r>
              <a:rPr lang="en-US" sz="2800" dirty="0"/>
              <a:t>Among of the first to receive ISO 9001-2000 certification. </a:t>
            </a:r>
          </a:p>
          <a:p>
            <a:pPr>
              <a:lnSpc>
                <a:spcPct val="90000"/>
              </a:lnSpc>
              <a:defRPr/>
            </a:pPr>
            <a:endParaRPr lang="en-US" sz="2800" dirty="0"/>
          </a:p>
          <a:p>
            <a:pPr eaLnBrk="1" hangingPunct="1">
              <a:lnSpc>
                <a:spcPct val="90000"/>
              </a:lnSpc>
              <a:defRPr/>
            </a:pPr>
            <a:r>
              <a:rPr lang="en-US" sz="2800" dirty="0"/>
              <a:t>Lead Auditor ISO 50001, Energy Management System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28599" y="1371601"/>
          <a:ext cx="8763001" cy="4611465"/>
        </p:xfrm>
        <a:graphic>
          <a:graphicData uri="http://schemas.openxmlformats.org/drawingml/2006/table">
            <a:tbl>
              <a:tblPr firstRow="1" firstCol="1" bandRow="1"/>
              <a:tblGrid>
                <a:gridCol w="626008">
                  <a:extLst>
                    <a:ext uri="{9D8B030D-6E8A-4147-A177-3AD203B41FA5}">
                      <a16:colId xmlns:a16="http://schemas.microsoft.com/office/drawing/2014/main" val="20000"/>
                    </a:ext>
                  </a:extLst>
                </a:gridCol>
                <a:gridCol w="4808223">
                  <a:extLst>
                    <a:ext uri="{9D8B030D-6E8A-4147-A177-3AD203B41FA5}">
                      <a16:colId xmlns:a16="http://schemas.microsoft.com/office/drawing/2014/main" val="20001"/>
                    </a:ext>
                  </a:extLst>
                </a:gridCol>
                <a:gridCol w="3328770">
                  <a:extLst>
                    <a:ext uri="{9D8B030D-6E8A-4147-A177-3AD203B41FA5}">
                      <a16:colId xmlns:a16="http://schemas.microsoft.com/office/drawing/2014/main" val="20002"/>
                    </a:ext>
                  </a:extLst>
                </a:gridCol>
              </a:tblGrid>
              <a:tr h="533532">
                <a:tc>
                  <a:txBody>
                    <a:bodyPr/>
                    <a:lstStyle/>
                    <a:p>
                      <a:pPr algn="ctr">
                        <a:spcAft>
                          <a:spcPts val="0"/>
                        </a:spcAft>
                      </a:pPr>
                      <a:r>
                        <a:rPr lang="en-US" sz="2000" b="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Sr No</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Description</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ChWC – 11</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p>
                      <a:pPr algn="ctr">
                        <a:spcAft>
                          <a:spcPts val="0"/>
                        </a:spcAft>
                      </a:pPr>
                      <a:r>
                        <a:rPr lang="en-US" sz="2000" b="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100 TR </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4265">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1</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Start Time </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January 1</a:t>
                      </a:r>
                      <a:r>
                        <a:rPr lang="en-US" sz="2000" baseline="30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st</a:t>
                      </a: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 at 20:00 Hr</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6887">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2</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End Time </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January 2</a:t>
                      </a:r>
                      <a:r>
                        <a:rPr lang="en-US" sz="2000" baseline="30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nd</a:t>
                      </a: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 at 20:00 Hr</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6766">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3</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Duration</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24 Hours </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6766">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4</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Inlet Temperature </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13.0 </a:t>
                      </a:r>
                      <a:r>
                        <a:rPr lang="en-US" sz="2000" baseline="30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o</a:t>
                      </a: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C</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6766">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5</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Outlet Temperature </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12.2 </a:t>
                      </a:r>
                      <a:r>
                        <a:rPr lang="en-US" sz="2000" baseline="30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o</a:t>
                      </a: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C</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66766">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6</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Flow Rate </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80.4 M</a:t>
                      </a:r>
                      <a:r>
                        <a:rPr lang="en-US" sz="2000" baseline="30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3</a:t>
                      </a: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/hr</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87708">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7</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Refrigeration Load  - Maximum</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83.6 TR     83.6% of Rated </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96407">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8</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Refrigeration Load  - Average </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33.8 TR     33.8% of Rated </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66766">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9</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Power Consumption – Average </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19.4 kW</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66766">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10</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Specific Power Consumption  – Average</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0.943 kWh/TR</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66766">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11</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Refrigeration Compressor – On duration  </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60.4%</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498639">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12</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Average output of Refrigeration Compressor  </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20.46 TR  20.5% of Rated</a:t>
                      </a:r>
                      <a:endParaRPr lang="en-IN" sz="20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7" name="Rectangle 2"/>
          <p:cNvSpPr>
            <a:spLocks noGrp="1" noChangeArrowheads="1"/>
          </p:cNvSpPr>
          <p:nvPr>
            <p:ph type="title"/>
          </p:nvPr>
        </p:nvSpPr>
        <p:spPr>
          <a:xfrm>
            <a:off x="0" y="0"/>
            <a:ext cx="9144000" cy="838200"/>
          </a:xfrm>
        </p:spPr>
        <p:txBody>
          <a:bodyPr/>
          <a:lstStyle/>
          <a:p>
            <a:r>
              <a:rPr lang="en-US" b="1" dirty="0"/>
              <a:t>Refrigeration Compressors</a:t>
            </a:r>
            <a:endParaRPr lang="en-US" sz="2800" b="1" dirty="0"/>
          </a:p>
        </p:txBody>
      </p:sp>
    </p:spTree>
    <p:extLst>
      <p:ext uri="{BB962C8B-B14F-4D97-AF65-F5344CB8AC3E}">
        <p14:creationId xmlns:p14="http://schemas.microsoft.com/office/powerpoint/2010/main" val="755913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0" y="0"/>
            <a:ext cx="9144000" cy="1066800"/>
          </a:xfrm>
        </p:spPr>
        <p:txBody>
          <a:bodyPr/>
          <a:lstStyle/>
          <a:p>
            <a:r>
              <a:rPr lang="en-US" b="1" dirty="0"/>
              <a:t>Fans &amp; Blowers</a:t>
            </a:r>
          </a:p>
        </p:txBody>
      </p:sp>
      <p:sp>
        <p:nvSpPr>
          <p:cNvPr id="268291" name="Rectangle 3"/>
          <p:cNvSpPr>
            <a:spLocks noGrp="1" noChangeArrowheads="1"/>
          </p:cNvSpPr>
          <p:nvPr>
            <p:ph idx="1"/>
          </p:nvPr>
        </p:nvSpPr>
        <p:spPr>
          <a:xfrm>
            <a:off x="0" y="1219200"/>
            <a:ext cx="9144000" cy="5638800"/>
          </a:xfrm>
        </p:spPr>
        <p:txBody>
          <a:bodyPr/>
          <a:lstStyle/>
          <a:p>
            <a:pPr>
              <a:lnSpc>
                <a:spcPct val="80000"/>
              </a:lnSpc>
              <a:buFontTx/>
              <a:buNone/>
            </a:pPr>
            <a:r>
              <a:rPr lang="en-US" sz="2400" dirty="0"/>
              <a:t>Measure</a:t>
            </a:r>
          </a:p>
          <a:p>
            <a:pPr>
              <a:lnSpc>
                <a:spcPct val="80000"/>
              </a:lnSpc>
            </a:pPr>
            <a:r>
              <a:rPr lang="en-US" sz="2400" dirty="0"/>
              <a:t>Velocity of gas to determine flow rate </a:t>
            </a:r>
          </a:p>
          <a:p>
            <a:pPr>
              <a:lnSpc>
                <a:spcPct val="80000"/>
              </a:lnSpc>
            </a:pPr>
            <a:r>
              <a:rPr lang="en-US" sz="2400" dirty="0"/>
              <a:t>Differential Pressure </a:t>
            </a:r>
          </a:p>
          <a:p>
            <a:pPr>
              <a:lnSpc>
                <a:spcPct val="80000"/>
              </a:lnSpc>
            </a:pPr>
            <a:r>
              <a:rPr lang="en-US" sz="2400" dirty="0"/>
              <a:t>Power drawn by motor </a:t>
            </a:r>
          </a:p>
          <a:p>
            <a:pPr>
              <a:lnSpc>
                <a:spcPct val="80000"/>
              </a:lnSpc>
            </a:pPr>
            <a:r>
              <a:rPr lang="en-US" sz="2400" dirty="0"/>
              <a:t>Note down Motor Efficiency, Temperature and Specific gravity of gas</a:t>
            </a:r>
          </a:p>
          <a:p>
            <a:pPr>
              <a:lnSpc>
                <a:spcPct val="80000"/>
              </a:lnSpc>
              <a:buFontTx/>
              <a:buNone/>
            </a:pPr>
            <a:endParaRPr lang="en-US" sz="2400" dirty="0"/>
          </a:p>
          <a:p>
            <a:pPr>
              <a:lnSpc>
                <a:spcPct val="80000"/>
              </a:lnSpc>
              <a:buFontTx/>
              <a:buNone/>
            </a:pPr>
            <a:r>
              <a:rPr lang="en-US" sz="2400" dirty="0"/>
              <a:t>Outcome </a:t>
            </a:r>
          </a:p>
          <a:p>
            <a:pPr>
              <a:lnSpc>
                <a:spcPct val="80000"/>
              </a:lnSpc>
            </a:pPr>
            <a:r>
              <a:rPr lang="en-US" sz="2400" dirty="0"/>
              <a:t>Operating efficiency (Static pressure) of fan</a:t>
            </a:r>
          </a:p>
          <a:p>
            <a:pPr>
              <a:lnSpc>
                <a:spcPct val="80000"/>
              </a:lnSpc>
            </a:pPr>
            <a:r>
              <a:rPr lang="en-US" sz="2400" dirty="0"/>
              <a:t>Operating parameters – Flow, Diff Pressure &amp; Power</a:t>
            </a:r>
          </a:p>
          <a:p>
            <a:pPr>
              <a:lnSpc>
                <a:spcPct val="80000"/>
              </a:lnSpc>
            </a:pPr>
            <a:r>
              <a:rPr lang="en-US" sz="2400" dirty="0"/>
              <a:t>Recommended Efficiency at Operating parameters</a:t>
            </a:r>
          </a:p>
          <a:p>
            <a:pPr>
              <a:lnSpc>
                <a:spcPct val="80000"/>
              </a:lnSpc>
            </a:pPr>
            <a:r>
              <a:rPr lang="en-US" sz="2400" dirty="0"/>
              <a:t>Steps to achieve  the recommended parameters </a:t>
            </a:r>
          </a:p>
          <a:p>
            <a:pPr>
              <a:lnSpc>
                <a:spcPct val="80000"/>
              </a:lnSpc>
            </a:pPr>
            <a:r>
              <a:rPr lang="en-US" sz="2400" dirty="0"/>
              <a:t>Potential saving with cost benefit analysis </a:t>
            </a:r>
          </a:p>
        </p:txBody>
      </p:sp>
    </p:spTree>
    <p:extLst>
      <p:ext uri="{BB962C8B-B14F-4D97-AF65-F5344CB8AC3E}">
        <p14:creationId xmlns:p14="http://schemas.microsoft.com/office/powerpoint/2010/main" val="3778154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0" y="0"/>
            <a:ext cx="9144000" cy="774700"/>
          </a:xfrm>
        </p:spPr>
        <p:txBody>
          <a:bodyPr/>
          <a:lstStyle/>
          <a:p>
            <a:r>
              <a:rPr lang="en-US" b="1" dirty="0"/>
              <a:t>Fans &amp; Blowers</a:t>
            </a:r>
          </a:p>
        </p:txBody>
      </p:sp>
      <p:graphicFrame>
        <p:nvGraphicFramePr>
          <p:cNvPr id="433568" name="Group 416"/>
          <p:cNvGraphicFramePr>
            <a:graphicFrameLocks noGrp="1"/>
          </p:cNvGraphicFramePr>
          <p:nvPr>
            <p:ph type="tbl" idx="1"/>
          </p:nvPr>
        </p:nvGraphicFramePr>
        <p:xfrm>
          <a:off x="0" y="838200"/>
          <a:ext cx="9067800" cy="5852160"/>
        </p:xfrm>
        <a:graphic>
          <a:graphicData uri="http://schemas.openxmlformats.org/drawingml/2006/table">
            <a:tbl>
              <a:tblPr/>
              <a:tblGrid>
                <a:gridCol w="3433763">
                  <a:extLst>
                    <a:ext uri="{9D8B030D-6E8A-4147-A177-3AD203B41FA5}">
                      <a16:colId xmlns:a16="http://schemas.microsoft.com/office/drawing/2014/main" val="20000"/>
                    </a:ext>
                  </a:extLst>
                </a:gridCol>
                <a:gridCol w="1970087">
                  <a:extLst>
                    <a:ext uri="{9D8B030D-6E8A-4147-A177-3AD203B41FA5}">
                      <a16:colId xmlns:a16="http://schemas.microsoft.com/office/drawing/2014/main" val="20001"/>
                    </a:ext>
                  </a:extLst>
                </a:gridCol>
                <a:gridCol w="1652588">
                  <a:extLst>
                    <a:ext uri="{9D8B030D-6E8A-4147-A177-3AD203B41FA5}">
                      <a16:colId xmlns:a16="http://schemas.microsoft.com/office/drawing/2014/main" val="20002"/>
                    </a:ext>
                  </a:extLst>
                </a:gridCol>
                <a:gridCol w="2011362">
                  <a:extLst>
                    <a:ext uri="{9D8B030D-6E8A-4147-A177-3AD203B41FA5}">
                      <a16:colId xmlns:a16="http://schemas.microsoft.com/office/drawing/2014/main" val="20003"/>
                    </a:ext>
                  </a:extLst>
                </a:gridCol>
              </a:tblGrid>
              <a:tr h="1873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Description</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Unit</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Blower-1</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Blower-2</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7325">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Actual Parameters</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857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Flow Rate </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NM</a:t>
                      </a:r>
                      <a:r>
                        <a:rPr kumimoji="0" lang="en-US" sz="1800" b="0" i="0" u="none" strike="noStrike" cap="none" normalizeH="0" baseline="30000" dirty="0">
                          <a:ln>
                            <a:noFill/>
                          </a:ln>
                          <a:solidFill>
                            <a:schemeClr val="tx1"/>
                          </a:solidFill>
                          <a:effectLst/>
                          <a:latin typeface="+mj-lt"/>
                          <a:cs typeface="Times New Roman" pitchFamily="18" charset="0"/>
                        </a:rPr>
                        <a:t>3</a:t>
                      </a:r>
                      <a:r>
                        <a:rPr kumimoji="0" lang="en-US" sz="1800" b="0" i="0" u="none" strike="noStrike" cap="none" normalizeH="0" baseline="0" dirty="0">
                          <a:ln>
                            <a:noFill/>
                          </a:ln>
                          <a:solidFill>
                            <a:schemeClr val="tx1"/>
                          </a:solidFill>
                          <a:effectLst/>
                          <a:latin typeface="+mj-lt"/>
                          <a:cs typeface="Times New Roman" pitchFamily="18" charset="0"/>
                        </a:rPr>
                        <a:t>/hr</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6700</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9000</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73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Differential Pressure </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Mm WG</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1800</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4650</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73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Motor Power </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kW</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675.0</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1954.0</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873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Fan Efficiency</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63%</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69%</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873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Damper Position</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 Open</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40%</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60%</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85738">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Desired Parameters</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73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Flow Rate </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NM</a:t>
                      </a:r>
                      <a:r>
                        <a:rPr kumimoji="0" lang="en-US" sz="1800" b="0" i="0" u="none" strike="noStrike" cap="none" normalizeH="0" baseline="30000" dirty="0">
                          <a:ln>
                            <a:noFill/>
                          </a:ln>
                          <a:solidFill>
                            <a:schemeClr val="tx1"/>
                          </a:solidFill>
                          <a:effectLst/>
                          <a:latin typeface="+mj-lt"/>
                          <a:cs typeface="Times New Roman" pitchFamily="18" charset="0"/>
                        </a:rPr>
                        <a:t>3</a:t>
                      </a:r>
                      <a:r>
                        <a:rPr kumimoji="0" lang="en-US" sz="1800" b="0" i="0" u="none" strike="noStrike" cap="none" normalizeH="0" baseline="0" dirty="0">
                          <a:ln>
                            <a:noFill/>
                          </a:ln>
                          <a:solidFill>
                            <a:schemeClr val="tx1"/>
                          </a:solidFill>
                          <a:effectLst/>
                          <a:latin typeface="+mj-lt"/>
                          <a:cs typeface="Times New Roman" pitchFamily="18" charset="0"/>
                        </a:rPr>
                        <a:t>/hr</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6700</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9000</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873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Differential Pressure </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Mm WG</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1800</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4650</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873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Fan Efficiency</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70%</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80%</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873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Motor Power </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kW</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50.4</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152.9</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87325">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j-lt"/>
                          <a:cs typeface="Times New Roman" pitchFamily="18" charset="0"/>
                        </a:rPr>
                        <a:t>Potential Savings</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85738">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Loss</a:t>
                      </a:r>
                      <a:endParaRPr kumimoji="0" lang="en-US" sz="36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kW</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1711</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4214</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87325">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kW/Month</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12329</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30556</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87325">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Rs/Month</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3,13,00</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cs typeface="Times New Roman" pitchFamily="18" charset="0"/>
                        </a:rPr>
                        <a:t>77600</a:t>
                      </a:r>
                      <a:endParaRPr kumimoji="0" lang="en-US" sz="3600" b="0" i="0" u="none" strike="noStrike" cap="none" normalizeH="0" baseline="0" dirty="0">
                        <a:ln>
                          <a:noFill/>
                        </a:ln>
                        <a:solidFill>
                          <a:schemeClr val="tx1"/>
                        </a:solidFill>
                        <a:effectLst/>
                        <a:latin typeface="+mj-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462288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0" y="152400"/>
            <a:ext cx="9144000" cy="1066800"/>
          </a:xfrm>
        </p:spPr>
        <p:txBody>
          <a:bodyPr>
            <a:normAutofit fontScale="90000"/>
          </a:bodyPr>
          <a:lstStyle/>
          <a:p>
            <a:r>
              <a:rPr lang="en-US" b="1" dirty="0"/>
              <a:t>Air Compressors</a:t>
            </a:r>
            <a:r>
              <a:rPr lang="en-US" sz="3200" b="1" dirty="0"/>
              <a:t> </a:t>
            </a:r>
            <a:br>
              <a:rPr lang="en-US" sz="3200" b="1" dirty="0"/>
            </a:br>
            <a:r>
              <a:rPr lang="en-US" sz="2800" b="1" dirty="0"/>
              <a:t>Capacity Test</a:t>
            </a:r>
            <a:endParaRPr lang="en-US" sz="3200" b="1" dirty="0"/>
          </a:p>
        </p:txBody>
      </p:sp>
      <p:sp>
        <p:nvSpPr>
          <p:cNvPr id="281603" name="Rectangle 3"/>
          <p:cNvSpPr>
            <a:spLocks noGrp="1" noChangeArrowheads="1"/>
          </p:cNvSpPr>
          <p:nvPr>
            <p:ph idx="1"/>
          </p:nvPr>
        </p:nvSpPr>
        <p:spPr>
          <a:xfrm>
            <a:off x="228600" y="1524000"/>
            <a:ext cx="8686800" cy="5105400"/>
          </a:xfrm>
        </p:spPr>
        <p:txBody>
          <a:bodyPr>
            <a:normAutofit fontScale="92500"/>
          </a:bodyPr>
          <a:lstStyle/>
          <a:p>
            <a:pPr lvl="0"/>
            <a:r>
              <a:rPr lang="en-US" sz="2400" dirty="0"/>
              <a:t>Isolate compressor &amp; receiver from the system.</a:t>
            </a:r>
          </a:p>
          <a:p>
            <a:pPr lvl="0"/>
            <a:r>
              <a:rPr lang="en-US" sz="2400" dirty="0"/>
              <a:t>Close the outlet valve of the receiver.</a:t>
            </a:r>
          </a:p>
          <a:p>
            <a:pPr lvl="0"/>
            <a:r>
              <a:rPr lang="en-US" sz="2400" dirty="0"/>
              <a:t>Switch off the compressor.</a:t>
            </a:r>
          </a:p>
          <a:p>
            <a:pPr lvl="0"/>
            <a:r>
              <a:rPr lang="en-US" sz="2400" dirty="0"/>
              <a:t>Vent the air to bring down the pressure to atmospheric.</a:t>
            </a:r>
          </a:p>
          <a:p>
            <a:pPr lvl="0"/>
            <a:r>
              <a:rPr lang="en-US" sz="2400" dirty="0"/>
              <a:t>Start the compressor.</a:t>
            </a:r>
          </a:p>
          <a:p>
            <a:pPr lvl="0"/>
            <a:r>
              <a:rPr lang="en-US" sz="2400" dirty="0"/>
              <a:t>Note down the final pressure and the time required to reach the final pressure.</a:t>
            </a:r>
          </a:p>
          <a:p>
            <a:pPr lvl="0"/>
            <a:r>
              <a:rPr lang="en-US" sz="2400" dirty="0"/>
              <a:t>Measure power consumption of the compressor at the final pressure.</a:t>
            </a:r>
          </a:p>
          <a:p>
            <a:pPr lvl="0"/>
            <a:r>
              <a:rPr lang="en-US" sz="2400" dirty="0"/>
              <a:t>Measure volume of the receiver and the piping till the receiver.</a:t>
            </a:r>
          </a:p>
          <a:p>
            <a:pPr lvl="0">
              <a:buNone/>
            </a:pPr>
            <a:endParaRPr lang="en-US" sz="2400" dirty="0"/>
          </a:p>
          <a:p>
            <a:pPr lvl="0">
              <a:buNone/>
            </a:pPr>
            <a:r>
              <a:rPr lang="en-US" sz="2400" b="1" dirty="0"/>
              <a:t>Indicative Method:</a:t>
            </a:r>
          </a:p>
          <a:p>
            <a:pPr lvl="0">
              <a:buNone/>
            </a:pPr>
            <a:r>
              <a:rPr lang="en-US" sz="2400" dirty="0"/>
              <a:t>Measure suction flow rate with anemometer &amp; note down area of air flow. </a:t>
            </a:r>
          </a:p>
        </p:txBody>
      </p:sp>
    </p:spTree>
    <p:extLst>
      <p:ext uri="{BB962C8B-B14F-4D97-AF65-F5344CB8AC3E}">
        <p14:creationId xmlns:p14="http://schemas.microsoft.com/office/powerpoint/2010/main" val="2132551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0" y="0"/>
            <a:ext cx="9144000" cy="1066800"/>
          </a:xfrm>
        </p:spPr>
        <p:txBody>
          <a:bodyPr>
            <a:normAutofit fontScale="90000"/>
          </a:bodyPr>
          <a:lstStyle/>
          <a:p>
            <a:r>
              <a:rPr lang="en-US" b="1" dirty="0"/>
              <a:t>Air Compressors</a:t>
            </a:r>
            <a:r>
              <a:rPr lang="en-US" sz="3200" b="1" dirty="0"/>
              <a:t> </a:t>
            </a:r>
            <a:br>
              <a:rPr lang="en-US" sz="3200" b="1" dirty="0"/>
            </a:br>
            <a:r>
              <a:rPr lang="en-US" sz="3200" b="1" dirty="0"/>
              <a:t>L</a:t>
            </a:r>
            <a:r>
              <a:rPr lang="en-US" sz="2800" b="1" dirty="0"/>
              <a:t>eak Test / Operating Load Test </a:t>
            </a:r>
            <a:endParaRPr lang="en-US" sz="3200" b="1" dirty="0"/>
          </a:p>
        </p:txBody>
      </p:sp>
      <p:sp>
        <p:nvSpPr>
          <p:cNvPr id="281603" name="Rectangle 3"/>
          <p:cNvSpPr>
            <a:spLocks noGrp="1" noChangeArrowheads="1"/>
          </p:cNvSpPr>
          <p:nvPr>
            <p:ph idx="1"/>
          </p:nvPr>
        </p:nvSpPr>
        <p:spPr>
          <a:xfrm>
            <a:off x="0" y="1219200"/>
            <a:ext cx="9144000" cy="5638800"/>
          </a:xfrm>
        </p:spPr>
        <p:txBody>
          <a:bodyPr>
            <a:normAutofit lnSpcReduction="10000"/>
          </a:bodyPr>
          <a:lstStyle/>
          <a:p>
            <a:pPr>
              <a:lnSpc>
                <a:spcPct val="80000"/>
              </a:lnSpc>
              <a:buFontTx/>
              <a:buNone/>
            </a:pPr>
            <a:endParaRPr lang="en-US" sz="2400" dirty="0"/>
          </a:p>
          <a:p>
            <a:pPr>
              <a:lnSpc>
                <a:spcPct val="80000"/>
              </a:lnSpc>
              <a:buFontTx/>
              <a:buNone/>
            </a:pPr>
            <a:r>
              <a:rPr lang="en-US" sz="2400" b="1" dirty="0"/>
              <a:t>Operating Load:</a:t>
            </a:r>
          </a:p>
          <a:p>
            <a:pPr>
              <a:lnSpc>
                <a:spcPct val="80000"/>
              </a:lnSpc>
              <a:buFontTx/>
              <a:buNone/>
            </a:pPr>
            <a:endParaRPr lang="en-US" sz="2400" dirty="0"/>
          </a:p>
          <a:p>
            <a:r>
              <a:rPr lang="en-US" sz="2400" dirty="0"/>
              <a:t>Note down overall load time and operating time of the compressors during the specified period.</a:t>
            </a:r>
          </a:p>
          <a:p>
            <a:pPr lvl="0"/>
            <a:endParaRPr lang="en-US" sz="2400" dirty="0"/>
          </a:p>
          <a:p>
            <a:pPr>
              <a:buNone/>
            </a:pPr>
            <a:r>
              <a:rPr lang="en-US" sz="2400" b="1" dirty="0"/>
              <a:t>Leak Test:</a:t>
            </a:r>
          </a:p>
          <a:p>
            <a:pPr lvl="0"/>
            <a:endParaRPr lang="en-US" sz="2400" dirty="0"/>
          </a:p>
          <a:p>
            <a:pPr lvl="0"/>
            <a:r>
              <a:rPr lang="en-US" sz="2400" dirty="0"/>
              <a:t>Switch off all the consumers of compressed air.</a:t>
            </a:r>
          </a:p>
          <a:p>
            <a:pPr lvl="0"/>
            <a:r>
              <a:rPr lang="en-US" sz="2400" dirty="0"/>
              <a:t>Operate optimum number of compressors.</a:t>
            </a:r>
          </a:p>
          <a:p>
            <a:pPr lvl="0"/>
            <a:r>
              <a:rPr lang="en-US" sz="2400" dirty="0"/>
              <a:t>Note down the total time of the test and the loading time of the individual air compressors.</a:t>
            </a:r>
          </a:p>
          <a:p>
            <a:pPr lvl="0"/>
            <a:r>
              <a:rPr lang="en-US" sz="2400" dirty="0"/>
              <a:t>Note down power consumption loading and un-loading of the individual compressors.</a:t>
            </a:r>
          </a:p>
          <a:p>
            <a:pPr>
              <a:lnSpc>
                <a:spcPct val="80000"/>
              </a:lnSpc>
            </a:pPr>
            <a:endParaRPr lang="en-US" sz="2400" dirty="0"/>
          </a:p>
        </p:txBody>
      </p:sp>
    </p:spTree>
    <p:extLst>
      <p:ext uri="{BB962C8B-B14F-4D97-AF65-F5344CB8AC3E}">
        <p14:creationId xmlns:p14="http://schemas.microsoft.com/office/powerpoint/2010/main" val="1076835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0" y="0"/>
            <a:ext cx="9144000" cy="1066800"/>
          </a:xfrm>
        </p:spPr>
        <p:txBody>
          <a:bodyPr>
            <a:normAutofit/>
          </a:bodyPr>
          <a:lstStyle/>
          <a:p>
            <a:r>
              <a:rPr lang="en-US" b="1" dirty="0"/>
              <a:t>Air Compressors</a:t>
            </a:r>
            <a:r>
              <a:rPr lang="en-US" sz="3200" b="1" dirty="0"/>
              <a:t>  </a:t>
            </a:r>
          </a:p>
        </p:txBody>
      </p:sp>
      <p:sp>
        <p:nvSpPr>
          <p:cNvPr id="422915" name="Rectangle 3"/>
          <p:cNvSpPr>
            <a:spLocks noGrp="1" noChangeArrowheads="1"/>
          </p:cNvSpPr>
          <p:nvPr>
            <p:ph idx="1"/>
          </p:nvPr>
        </p:nvSpPr>
        <p:spPr>
          <a:xfrm>
            <a:off x="0" y="1219200"/>
            <a:ext cx="9144000" cy="5638800"/>
          </a:xfrm>
        </p:spPr>
        <p:txBody>
          <a:bodyPr/>
          <a:lstStyle/>
          <a:p>
            <a:pPr>
              <a:lnSpc>
                <a:spcPct val="80000"/>
              </a:lnSpc>
              <a:buFontTx/>
              <a:buNone/>
            </a:pPr>
            <a:endParaRPr lang="en-US" sz="2400" dirty="0"/>
          </a:p>
          <a:p>
            <a:pPr>
              <a:lnSpc>
                <a:spcPct val="80000"/>
              </a:lnSpc>
              <a:buFontTx/>
              <a:buNone/>
            </a:pPr>
            <a:r>
              <a:rPr lang="en-US" sz="2400" dirty="0"/>
              <a:t>Outcome</a:t>
            </a:r>
          </a:p>
          <a:p>
            <a:pPr>
              <a:lnSpc>
                <a:spcPct val="80000"/>
              </a:lnSpc>
              <a:buFontTx/>
              <a:buNone/>
            </a:pPr>
            <a:endParaRPr lang="en-US" sz="2400" dirty="0"/>
          </a:p>
          <a:p>
            <a:pPr>
              <a:lnSpc>
                <a:spcPct val="80000"/>
              </a:lnSpc>
            </a:pPr>
            <a:r>
              <a:rPr lang="en-US" sz="2400" dirty="0"/>
              <a:t>Operating capacity</a:t>
            </a:r>
          </a:p>
          <a:p>
            <a:pPr>
              <a:lnSpc>
                <a:spcPct val="80000"/>
              </a:lnSpc>
            </a:pPr>
            <a:r>
              <a:rPr lang="en-US" sz="2400" dirty="0"/>
              <a:t>Specific Power Consumption</a:t>
            </a:r>
          </a:p>
          <a:p>
            <a:pPr>
              <a:lnSpc>
                <a:spcPct val="80000"/>
              </a:lnSpc>
            </a:pPr>
            <a:r>
              <a:rPr lang="en-US" sz="2400" dirty="0"/>
              <a:t>Recommended Specific Power at operating / design parameters</a:t>
            </a:r>
          </a:p>
          <a:p>
            <a:pPr>
              <a:lnSpc>
                <a:spcPct val="80000"/>
              </a:lnSpc>
            </a:pPr>
            <a:r>
              <a:rPr lang="en-US" sz="2400" dirty="0"/>
              <a:t>Leakages in the system</a:t>
            </a:r>
          </a:p>
          <a:p>
            <a:pPr>
              <a:lnSpc>
                <a:spcPct val="80000"/>
              </a:lnSpc>
            </a:pPr>
            <a:r>
              <a:rPr lang="en-US" sz="2400" dirty="0"/>
              <a:t>Loading pattern on the compressor </a:t>
            </a:r>
          </a:p>
          <a:p>
            <a:pPr>
              <a:lnSpc>
                <a:spcPct val="80000"/>
              </a:lnSpc>
            </a:pPr>
            <a:r>
              <a:rPr lang="en-US" sz="2400" dirty="0"/>
              <a:t>Steps to achieve  the recommended / design parameters</a:t>
            </a:r>
          </a:p>
          <a:p>
            <a:pPr>
              <a:lnSpc>
                <a:spcPct val="80000"/>
              </a:lnSpc>
            </a:pPr>
            <a:r>
              <a:rPr lang="en-US" sz="2400" dirty="0"/>
              <a:t>Potential saving with cost benefit analysis</a:t>
            </a:r>
          </a:p>
        </p:txBody>
      </p:sp>
    </p:spTree>
    <p:extLst>
      <p:ext uri="{BB962C8B-B14F-4D97-AF65-F5344CB8AC3E}">
        <p14:creationId xmlns:p14="http://schemas.microsoft.com/office/powerpoint/2010/main" val="1371168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0" y="0"/>
            <a:ext cx="9144000" cy="1066800"/>
          </a:xfrm>
        </p:spPr>
        <p:txBody>
          <a:bodyPr>
            <a:normAutofit fontScale="90000"/>
          </a:bodyPr>
          <a:lstStyle/>
          <a:p>
            <a:r>
              <a:rPr lang="en-US" b="1" dirty="0"/>
              <a:t>Air Compressors</a:t>
            </a:r>
            <a:br>
              <a:rPr lang="en-US" b="1" dirty="0"/>
            </a:br>
            <a:r>
              <a:rPr lang="en-US" sz="3100" b="1" dirty="0"/>
              <a:t>capacity Test</a:t>
            </a:r>
            <a:r>
              <a:rPr lang="en-US" sz="3200" b="1" dirty="0"/>
              <a:t> </a:t>
            </a:r>
          </a:p>
        </p:txBody>
      </p:sp>
      <p:graphicFrame>
        <p:nvGraphicFramePr>
          <p:cNvPr id="446874" name="Group 410"/>
          <p:cNvGraphicFramePr>
            <a:graphicFrameLocks noGrp="1"/>
          </p:cNvGraphicFramePr>
          <p:nvPr>
            <p:ph type="tbl" idx="1"/>
          </p:nvPr>
        </p:nvGraphicFramePr>
        <p:xfrm>
          <a:off x="0" y="1371600"/>
          <a:ext cx="8839200" cy="5303520"/>
        </p:xfrm>
        <a:graphic>
          <a:graphicData uri="http://schemas.openxmlformats.org/drawingml/2006/table">
            <a:tbl>
              <a:tblPr/>
              <a:tblGrid>
                <a:gridCol w="2743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tblGrid>
              <a:tr h="4000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Description</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Unit</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Auxiliary Module</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Shot Blasting</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Gear Box</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Recron</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00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Model</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 </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E-37-7.5</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E-18-7.5</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E-22-7.5</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E-18-7.5</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00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Make </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 </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Elgi</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Elgi</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Elgi</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Elgi</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8125">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Capacity</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M</a:t>
                      </a:r>
                      <a:r>
                        <a:rPr kumimoji="0" lang="en-US" sz="1800" b="0" i="0" u="none" strike="noStrike" cap="none" normalizeH="0" baseline="30000" dirty="0">
                          <a:ln>
                            <a:noFill/>
                          </a:ln>
                          <a:solidFill>
                            <a:schemeClr val="tx1"/>
                          </a:solidFill>
                          <a:effectLst/>
                          <a:latin typeface="+mn-lt"/>
                          <a:cs typeface="Times New Roman" pitchFamily="18" charset="0"/>
                        </a:rPr>
                        <a:t>3</a:t>
                      </a:r>
                      <a:r>
                        <a:rPr kumimoji="0" lang="en-US" sz="1800" b="0" i="0" u="none" strike="noStrike" cap="none" normalizeH="0" baseline="0" dirty="0">
                          <a:ln>
                            <a:noFill/>
                          </a:ln>
                          <a:solidFill>
                            <a:schemeClr val="tx1"/>
                          </a:solidFill>
                          <a:effectLst/>
                          <a:latin typeface="+mn-lt"/>
                          <a:cs typeface="Times New Roman" pitchFamily="18" charset="0"/>
                        </a:rPr>
                        <a:t>/hr</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382.5</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178.5</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212.5</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178.5</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0025">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CFM</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225</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105</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125</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105</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81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Rated Pressure</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Kg/cm</a:t>
                      </a:r>
                      <a:r>
                        <a:rPr kumimoji="0" lang="en-US" sz="1800" b="0" i="0" u="none" strike="noStrike" cap="none" normalizeH="0" baseline="30000" dirty="0">
                          <a:ln>
                            <a:noFill/>
                          </a:ln>
                          <a:solidFill>
                            <a:schemeClr val="tx1"/>
                          </a:solidFill>
                          <a:effectLst/>
                          <a:latin typeface="+mn-lt"/>
                          <a:cs typeface="Times New Roman" pitchFamily="18" charset="0"/>
                        </a:rPr>
                        <a:t>2</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7</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7</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7</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7</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81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Actual Pressure</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Kg/cm</a:t>
                      </a:r>
                      <a:r>
                        <a:rPr kumimoji="0" lang="en-US" sz="1800" b="0" i="0" u="none" strike="noStrike" cap="none" normalizeH="0" baseline="30000" dirty="0">
                          <a:ln>
                            <a:noFill/>
                          </a:ln>
                          <a:solidFill>
                            <a:schemeClr val="tx1"/>
                          </a:solidFill>
                          <a:effectLst/>
                          <a:latin typeface="+mn-lt"/>
                          <a:cs typeface="Times New Roman" pitchFamily="18" charset="0"/>
                        </a:rPr>
                        <a:t>2</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6</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6.2</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6.4</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6</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81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Receiver &amp; Piping Volume</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M</a:t>
                      </a:r>
                      <a:r>
                        <a:rPr kumimoji="0" lang="en-US" sz="1800" b="0" i="0" u="none" strike="noStrike" cap="none" normalizeH="0" baseline="30000" dirty="0">
                          <a:ln>
                            <a:noFill/>
                          </a:ln>
                          <a:solidFill>
                            <a:schemeClr val="tx1"/>
                          </a:solidFill>
                          <a:effectLst/>
                          <a:latin typeface="+mn-lt"/>
                          <a:cs typeface="Times New Roman" pitchFamily="18" charset="0"/>
                        </a:rPr>
                        <a:t>3</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1.05</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1.05</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1.05</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1.05</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000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Power - Load</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kW</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36.3</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18.7</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24.9</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17.4</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000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Power - Un-load</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kW</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9.2</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4.6</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7.21</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4.9</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000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Capacity test - Time to fill</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Receiver</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Sec</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64</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132</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168</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136</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381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Operating Capacity</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M</a:t>
                      </a:r>
                      <a:r>
                        <a:rPr kumimoji="0" lang="en-US" sz="1800" b="0" i="0" u="none" strike="noStrike" cap="none" normalizeH="0" baseline="30000" dirty="0">
                          <a:ln>
                            <a:noFill/>
                          </a:ln>
                          <a:solidFill>
                            <a:schemeClr val="tx1"/>
                          </a:solidFill>
                          <a:effectLst/>
                          <a:latin typeface="+mn-lt"/>
                          <a:cs typeface="Times New Roman" pitchFamily="18" charset="0"/>
                        </a:rPr>
                        <a:t>3</a:t>
                      </a:r>
                      <a:r>
                        <a:rPr kumimoji="0" lang="en-US" sz="1800" b="0" i="0" u="none" strike="noStrike" cap="none" normalizeH="0" baseline="0" dirty="0">
                          <a:ln>
                            <a:noFill/>
                          </a:ln>
                          <a:solidFill>
                            <a:schemeClr val="tx1"/>
                          </a:solidFill>
                          <a:effectLst/>
                          <a:latin typeface="+mn-lt"/>
                          <a:cs typeface="Times New Roman" pitchFamily="18" charset="0"/>
                        </a:rPr>
                        <a:t>/hr</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354.4</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177.5</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144.4</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166.8</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381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Specific Power</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kW/M</a:t>
                      </a:r>
                      <a:r>
                        <a:rPr kumimoji="0" lang="en-US" sz="1800" b="0" i="0" u="none" strike="noStrike" cap="none" normalizeH="0" baseline="30000" dirty="0">
                          <a:ln>
                            <a:noFill/>
                          </a:ln>
                          <a:solidFill>
                            <a:schemeClr val="tx1"/>
                          </a:solidFill>
                          <a:effectLst/>
                          <a:latin typeface="+mn-lt"/>
                          <a:cs typeface="Times New Roman" pitchFamily="18" charset="0"/>
                        </a:rPr>
                        <a:t>3</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0.102</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0.105</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0.172</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0.104</a:t>
                      </a:r>
                      <a:endParaRPr kumimoji="0" lang="en-US" sz="36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598885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0" y="0"/>
            <a:ext cx="9144000" cy="1143000"/>
          </a:xfrm>
        </p:spPr>
        <p:txBody>
          <a:bodyPr>
            <a:normAutofit fontScale="90000"/>
          </a:bodyPr>
          <a:lstStyle/>
          <a:p>
            <a:r>
              <a:rPr lang="en-US" b="1" dirty="0"/>
              <a:t>Air Compressors</a:t>
            </a:r>
            <a:r>
              <a:rPr lang="en-US" sz="3200" b="1" dirty="0"/>
              <a:t> </a:t>
            </a:r>
            <a:br>
              <a:rPr lang="en-US" sz="3200" b="1" dirty="0"/>
            </a:br>
            <a:r>
              <a:rPr lang="en-US" sz="3200" b="1" dirty="0"/>
              <a:t>Operating Load</a:t>
            </a:r>
          </a:p>
        </p:txBody>
      </p:sp>
      <p:graphicFrame>
        <p:nvGraphicFramePr>
          <p:cNvPr id="5" name="Table 4"/>
          <p:cNvGraphicFramePr>
            <a:graphicFrameLocks noGrp="1"/>
          </p:cNvGraphicFramePr>
          <p:nvPr/>
        </p:nvGraphicFramePr>
        <p:xfrm>
          <a:off x="381000" y="1524000"/>
          <a:ext cx="8305800" cy="4866639"/>
        </p:xfrm>
        <a:graphic>
          <a:graphicData uri="http://schemas.openxmlformats.org/drawingml/2006/table">
            <a:tbl>
              <a:tblPr/>
              <a:tblGrid>
                <a:gridCol w="2076450">
                  <a:extLst>
                    <a:ext uri="{9D8B030D-6E8A-4147-A177-3AD203B41FA5}">
                      <a16:colId xmlns:a16="http://schemas.microsoft.com/office/drawing/2014/main" val="20000"/>
                    </a:ext>
                  </a:extLst>
                </a:gridCol>
                <a:gridCol w="2076450">
                  <a:extLst>
                    <a:ext uri="{9D8B030D-6E8A-4147-A177-3AD203B41FA5}">
                      <a16:colId xmlns:a16="http://schemas.microsoft.com/office/drawing/2014/main" val="20001"/>
                    </a:ext>
                  </a:extLst>
                </a:gridCol>
                <a:gridCol w="2076450">
                  <a:extLst>
                    <a:ext uri="{9D8B030D-6E8A-4147-A177-3AD203B41FA5}">
                      <a16:colId xmlns:a16="http://schemas.microsoft.com/office/drawing/2014/main" val="20002"/>
                    </a:ext>
                  </a:extLst>
                </a:gridCol>
                <a:gridCol w="2076450">
                  <a:extLst>
                    <a:ext uri="{9D8B030D-6E8A-4147-A177-3AD203B41FA5}">
                      <a16:colId xmlns:a16="http://schemas.microsoft.com/office/drawing/2014/main" val="20003"/>
                    </a:ext>
                  </a:extLst>
                </a:gridCol>
              </a:tblGrid>
              <a:tr h="184571">
                <a:tc rowSpan="2">
                  <a:txBody>
                    <a:bodyPr/>
                    <a:lstStyle/>
                    <a:p>
                      <a:pPr marL="0" marR="0" algn="ctr">
                        <a:spcBef>
                          <a:spcPts val="0"/>
                        </a:spcBef>
                        <a:spcAft>
                          <a:spcPts val="0"/>
                        </a:spcAft>
                      </a:pPr>
                      <a:r>
                        <a:rPr lang="en-US" sz="2400" b="1" dirty="0">
                          <a:latin typeface="+mn-lt"/>
                          <a:ea typeface="Times New Roman"/>
                          <a:cs typeface="Tahoma"/>
                        </a:rPr>
                        <a:t>Description</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spcBef>
                          <a:spcPts val="0"/>
                        </a:spcBef>
                        <a:spcAft>
                          <a:spcPts val="0"/>
                        </a:spcAft>
                      </a:pPr>
                      <a:r>
                        <a:rPr lang="en-US" sz="2400" b="1" dirty="0">
                          <a:latin typeface="+mn-lt"/>
                          <a:ea typeface="Times New Roman"/>
                          <a:cs typeface="Tahoma"/>
                        </a:rPr>
                        <a:t>Unit</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US" sz="2400" b="1" dirty="0">
                          <a:latin typeface="+mn-lt"/>
                          <a:ea typeface="Times New Roman"/>
                          <a:cs typeface="Tahoma"/>
                        </a:rPr>
                        <a:t>Compressed Air</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3875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400" b="1" dirty="0">
                          <a:latin typeface="+mn-lt"/>
                          <a:ea typeface="Times New Roman"/>
                          <a:cs typeface="Tahoma"/>
                        </a:rPr>
                        <a:t>LP</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b="1" dirty="0">
                          <a:latin typeface="+mn-lt"/>
                          <a:ea typeface="Times New Roman"/>
                          <a:cs typeface="Tahoma"/>
                        </a:rPr>
                        <a:t>HP</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3013">
                <a:tc>
                  <a:txBody>
                    <a:bodyPr/>
                    <a:lstStyle/>
                    <a:p>
                      <a:pPr marL="0" marR="0">
                        <a:spcBef>
                          <a:spcPts val="0"/>
                        </a:spcBef>
                        <a:spcAft>
                          <a:spcPts val="0"/>
                        </a:spcAft>
                      </a:pPr>
                      <a:r>
                        <a:rPr lang="en-US" sz="2400" dirty="0">
                          <a:latin typeface="+mn-lt"/>
                          <a:ea typeface="Times New Roman"/>
                          <a:cs typeface="Tahoma"/>
                        </a:rPr>
                        <a:t>Loading Period</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Hr/day</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56.0</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16.0</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400" dirty="0">
                          <a:latin typeface="+mn-lt"/>
                          <a:ea typeface="Times New Roman"/>
                          <a:cs typeface="Tahoma"/>
                        </a:rPr>
                        <a:t>Loading Period</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Hr/day</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16.0</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8.0</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187">
                <a:tc>
                  <a:txBody>
                    <a:bodyPr/>
                    <a:lstStyle/>
                    <a:p>
                      <a:pPr marL="0" marR="0">
                        <a:spcBef>
                          <a:spcPts val="0"/>
                        </a:spcBef>
                        <a:spcAft>
                          <a:spcPts val="0"/>
                        </a:spcAft>
                      </a:pPr>
                      <a:r>
                        <a:rPr lang="en-US" sz="2400" dirty="0">
                          <a:latin typeface="+mn-lt"/>
                          <a:ea typeface="Times New Roman"/>
                          <a:cs typeface="Tahoma"/>
                        </a:rPr>
                        <a:t>Utilization</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 total</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78%</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67%</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03013">
                <a:tc>
                  <a:txBody>
                    <a:bodyPr/>
                    <a:lstStyle/>
                    <a:p>
                      <a:pPr marL="0" marR="0">
                        <a:spcBef>
                          <a:spcPts val="0"/>
                        </a:spcBef>
                        <a:spcAft>
                          <a:spcPts val="0"/>
                        </a:spcAft>
                      </a:pPr>
                      <a:r>
                        <a:rPr lang="en-US" sz="2400" dirty="0">
                          <a:latin typeface="+mn-lt"/>
                          <a:ea typeface="Times New Roman"/>
                          <a:cs typeface="Tahoma"/>
                        </a:rPr>
                        <a:t>Load Power</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kW</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170.8</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157.5</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2332">
                <a:tc>
                  <a:txBody>
                    <a:bodyPr/>
                    <a:lstStyle/>
                    <a:p>
                      <a:pPr marL="0" marR="0">
                        <a:spcBef>
                          <a:spcPts val="0"/>
                        </a:spcBef>
                        <a:spcAft>
                          <a:spcPts val="0"/>
                        </a:spcAft>
                      </a:pPr>
                      <a:r>
                        <a:rPr lang="en-US" sz="2400" dirty="0">
                          <a:latin typeface="+mn-lt"/>
                          <a:ea typeface="Times New Roman"/>
                          <a:cs typeface="Tahoma"/>
                        </a:rPr>
                        <a:t>Unload Power</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kW</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33.5</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34.5</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4732">
                <a:tc>
                  <a:txBody>
                    <a:bodyPr/>
                    <a:lstStyle/>
                    <a:p>
                      <a:pPr marL="0" marR="0">
                        <a:spcBef>
                          <a:spcPts val="0"/>
                        </a:spcBef>
                        <a:spcAft>
                          <a:spcPts val="0"/>
                        </a:spcAft>
                      </a:pPr>
                      <a:r>
                        <a:rPr lang="en-US" sz="2400" dirty="0">
                          <a:latin typeface="+mn-lt"/>
                          <a:ea typeface="Times New Roman"/>
                          <a:cs typeface="Tahoma"/>
                        </a:rPr>
                        <a:t>Consumption</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kWh/day</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10100</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2800</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2332">
                <a:tc>
                  <a:txBody>
                    <a:bodyPr/>
                    <a:lstStyle/>
                    <a:p>
                      <a:pPr marL="0" marR="0">
                        <a:spcBef>
                          <a:spcPts val="0"/>
                        </a:spcBef>
                        <a:spcAft>
                          <a:spcPts val="0"/>
                        </a:spcAft>
                      </a:pPr>
                      <a:r>
                        <a:rPr lang="en-US" sz="2400" dirty="0">
                          <a:latin typeface="+mn-lt"/>
                          <a:ea typeface="Times New Roman"/>
                          <a:cs typeface="Tahoma"/>
                        </a:rPr>
                        <a:t>Useful Power</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kWh/day</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9564</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2525</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03013">
                <a:tc>
                  <a:txBody>
                    <a:bodyPr/>
                    <a:lstStyle/>
                    <a:p>
                      <a:pPr marL="0" marR="0">
                        <a:spcBef>
                          <a:spcPts val="0"/>
                        </a:spcBef>
                        <a:spcAft>
                          <a:spcPts val="0"/>
                        </a:spcAft>
                      </a:pPr>
                      <a:r>
                        <a:rPr lang="en-US" sz="2400" dirty="0">
                          <a:latin typeface="+mn-lt"/>
                          <a:ea typeface="Times New Roman"/>
                          <a:cs typeface="Tahoma"/>
                        </a:rPr>
                        <a:t>Unload Losses</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kWh/day</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536</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275</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rowSpan="3">
                  <a:txBody>
                    <a:bodyPr/>
                    <a:lstStyle/>
                    <a:p>
                      <a:pPr marL="0" marR="0">
                        <a:spcBef>
                          <a:spcPts val="0"/>
                        </a:spcBef>
                        <a:spcAft>
                          <a:spcPts val="0"/>
                        </a:spcAft>
                      </a:pPr>
                      <a:r>
                        <a:rPr lang="en-US" sz="2400" dirty="0">
                          <a:latin typeface="+mn-lt"/>
                          <a:ea typeface="Times New Roman"/>
                          <a:cs typeface="Tahoma"/>
                        </a:rPr>
                        <a:t>Total Air </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M</a:t>
                      </a:r>
                      <a:r>
                        <a:rPr lang="en-US" sz="2400" baseline="30000" dirty="0">
                          <a:latin typeface="+mn-lt"/>
                          <a:ea typeface="Times New Roman"/>
                          <a:cs typeface="Tahoma"/>
                        </a:rPr>
                        <a:t>3</a:t>
                      </a:r>
                      <a:r>
                        <a:rPr lang="en-US" sz="2400" dirty="0">
                          <a:latin typeface="+mn-lt"/>
                          <a:ea typeface="Times New Roman"/>
                          <a:cs typeface="Tahoma"/>
                        </a:rPr>
                        <a:t>/day</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106272</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22956</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vMerge="1">
                  <a:txBody>
                    <a:bodyPr/>
                    <a:lstStyle/>
                    <a:p>
                      <a:endParaRPr lang="en-US"/>
                    </a:p>
                  </a:txBody>
                  <a:tcPr/>
                </a:tc>
                <a:tc>
                  <a:txBody>
                    <a:bodyPr/>
                    <a:lstStyle/>
                    <a:p>
                      <a:pPr marL="0" marR="0" algn="ctr">
                        <a:spcBef>
                          <a:spcPts val="0"/>
                        </a:spcBef>
                        <a:spcAft>
                          <a:spcPts val="0"/>
                        </a:spcAft>
                      </a:pPr>
                      <a:r>
                        <a:rPr lang="en-US" sz="2400" dirty="0">
                          <a:latin typeface="+mn-lt"/>
                          <a:ea typeface="Times New Roman"/>
                          <a:cs typeface="Tahoma"/>
                        </a:rPr>
                        <a:t>M</a:t>
                      </a:r>
                      <a:r>
                        <a:rPr lang="en-US" sz="2400" baseline="30000" dirty="0">
                          <a:latin typeface="+mn-lt"/>
                          <a:ea typeface="Times New Roman"/>
                          <a:cs typeface="Tahoma"/>
                        </a:rPr>
                        <a:t>3</a:t>
                      </a:r>
                      <a:r>
                        <a:rPr lang="en-US" sz="2400" dirty="0">
                          <a:latin typeface="+mn-lt"/>
                          <a:ea typeface="Times New Roman"/>
                          <a:cs typeface="Tahoma"/>
                        </a:rPr>
                        <a:t>/hr</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4428</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956</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72627">
                <a:tc vMerge="1">
                  <a:txBody>
                    <a:bodyPr/>
                    <a:lstStyle/>
                    <a:p>
                      <a:endParaRPr lang="en-US"/>
                    </a:p>
                  </a:txBody>
                  <a:tcPr/>
                </a:tc>
                <a:tc>
                  <a:txBody>
                    <a:bodyPr/>
                    <a:lstStyle/>
                    <a:p>
                      <a:pPr marL="0" marR="0" algn="ctr">
                        <a:spcBef>
                          <a:spcPts val="0"/>
                        </a:spcBef>
                        <a:spcAft>
                          <a:spcPts val="0"/>
                        </a:spcAft>
                      </a:pPr>
                      <a:r>
                        <a:rPr lang="en-US" sz="2400" dirty="0">
                          <a:latin typeface="+mn-lt"/>
                          <a:ea typeface="Times New Roman"/>
                          <a:cs typeface="Tahoma"/>
                        </a:rPr>
                        <a:t>CFM</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2605</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mn-lt"/>
                          <a:ea typeface="Times New Roman"/>
                          <a:cs typeface="Tahoma"/>
                        </a:rPr>
                        <a:t>563</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950179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0" y="0"/>
            <a:ext cx="9144000" cy="914400"/>
          </a:xfrm>
        </p:spPr>
        <p:txBody>
          <a:bodyPr>
            <a:normAutofit fontScale="90000"/>
          </a:bodyPr>
          <a:lstStyle/>
          <a:p>
            <a:r>
              <a:rPr lang="en-US" b="1" dirty="0"/>
              <a:t>Air Compressors</a:t>
            </a:r>
            <a:r>
              <a:rPr lang="en-US" sz="3200" b="1" dirty="0"/>
              <a:t> </a:t>
            </a:r>
            <a:br>
              <a:rPr lang="en-US" sz="3200" b="1" dirty="0"/>
            </a:br>
            <a:r>
              <a:rPr lang="en-US" sz="3200" b="1" dirty="0"/>
              <a:t>Leak Test</a:t>
            </a:r>
          </a:p>
        </p:txBody>
      </p:sp>
      <p:graphicFrame>
        <p:nvGraphicFramePr>
          <p:cNvPr id="4" name="Table 3"/>
          <p:cNvGraphicFramePr>
            <a:graphicFrameLocks noGrp="1"/>
          </p:cNvGraphicFramePr>
          <p:nvPr/>
        </p:nvGraphicFramePr>
        <p:xfrm>
          <a:off x="228600" y="1447800"/>
          <a:ext cx="8458199" cy="4948192"/>
        </p:xfrm>
        <a:graphic>
          <a:graphicData uri="http://schemas.openxmlformats.org/drawingml/2006/table">
            <a:tbl>
              <a:tblPr/>
              <a:tblGrid>
                <a:gridCol w="3434211">
                  <a:extLst>
                    <a:ext uri="{9D8B030D-6E8A-4147-A177-3AD203B41FA5}">
                      <a16:colId xmlns:a16="http://schemas.microsoft.com/office/drawing/2014/main" val="20000"/>
                    </a:ext>
                  </a:extLst>
                </a:gridCol>
                <a:gridCol w="1424444">
                  <a:extLst>
                    <a:ext uri="{9D8B030D-6E8A-4147-A177-3AD203B41FA5}">
                      <a16:colId xmlns:a16="http://schemas.microsoft.com/office/drawing/2014/main" val="20001"/>
                    </a:ext>
                  </a:extLst>
                </a:gridCol>
                <a:gridCol w="2077997">
                  <a:extLst>
                    <a:ext uri="{9D8B030D-6E8A-4147-A177-3AD203B41FA5}">
                      <a16:colId xmlns:a16="http://schemas.microsoft.com/office/drawing/2014/main" val="20002"/>
                    </a:ext>
                  </a:extLst>
                </a:gridCol>
                <a:gridCol w="1521547">
                  <a:extLst>
                    <a:ext uri="{9D8B030D-6E8A-4147-A177-3AD203B41FA5}">
                      <a16:colId xmlns:a16="http://schemas.microsoft.com/office/drawing/2014/main" val="20003"/>
                    </a:ext>
                  </a:extLst>
                </a:gridCol>
              </a:tblGrid>
              <a:tr h="702962">
                <a:tc rowSpan="2">
                  <a:txBody>
                    <a:bodyPr/>
                    <a:lstStyle/>
                    <a:p>
                      <a:pPr marL="0" marR="0" algn="ctr">
                        <a:spcBef>
                          <a:spcPts val="0"/>
                        </a:spcBef>
                        <a:spcAft>
                          <a:spcPts val="0"/>
                        </a:spcAft>
                      </a:pPr>
                      <a:r>
                        <a:rPr lang="en-US" sz="2400" b="1" dirty="0">
                          <a:latin typeface="+mn-lt"/>
                          <a:ea typeface="Times New Roman"/>
                          <a:cs typeface="Tahoma"/>
                        </a:rPr>
                        <a:t>Description</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spcBef>
                          <a:spcPts val="0"/>
                        </a:spcBef>
                        <a:spcAft>
                          <a:spcPts val="0"/>
                        </a:spcAft>
                      </a:pPr>
                      <a:r>
                        <a:rPr lang="en-US" sz="2400" b="1" dirty="0">
                          <a:latin typeface="+mn-lt"/>
                          <a:ea typeface="Times New Roman"/>
                          <a:cs typeface="Tahoma"/>
                        </a:rPr>
                        <a:t>Unit</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US" sz="2400" b="1" dirty="0">
                          <a:latin typeface="+mn-lt"/>
                          <a:ea typeface="Times New Roman"/>
                          <a:cs typeface="Tahoma"/>
                        </a:rPr>
                        <a:t>Low Pressure System</a:t>
                      </a:r>
                      <a:endParaRPr lang="en-US" sz="2400" dirty="0">
                        <a:latin typeface="+mn-lt"/>
                        <a:ea typeface="Times New Roman"/>
                        <a:cs typeface="Times New Roman"/>
                      </a:endParaRPr>
                    </a:p>
                    <a:p>
                      <a:pPr marL="0" marR="0" algn="ctr">
                        <a:spcBef>
                          <a:spcPts val="0"/>
                        </a:spcBef>
                        <a:spcAft>
                          <a:spcPts val="0"/>
                        </a:spcAft>
                      </a:pPr>
                      <a:r>
                        <a:rPr lang="en-US" sz="2400" b="1" dirty="0">
                          <a:latin typeface="+mn-lt"/>
                          <a:ea typeface="Times New Roman"/>
                          <a:cs typeface="Tahoma"/>
                        </a:rPr>
                        <a:t>(7.0 kg/cm</a:t>
                      </a:r>
                      <a:r>
                        <a:rPr lang="en-US" sz="2400" b="1" baseline="30000" dirty="0">
                          <a:latin typeface="+mn-lt"/>
                          <a:ea typeface="Times New Roman"/>
                          <a:cs typeface="Tahoma"/>
                        </a:rPr>
                        <a:t>2</a:t>
                      </a:r>
                      <a:r>
                        <a:rPr lang="en-US" sz="2400" b="1" baseline="-25000" dirty="0">
                          <a:latin typeface="+mn-lt"/>
                          <a:ea typeface="Times New Roman"/>
                          <a:cs typeface="Tahoma"/>
                        </a:rPr>
                        <a:t>g</a:t>
                      </a:r>
                      <a:r>
                        <a:rPr lang="en-US" sz="2400" b="1" dirty="0">
                          <a:latin typeface="+mn-lt"/>
                          <a:ea typeface="Times New Roman"/>
                          <a:cs typeface="Tahoma"/>
                        </a:rPr>
                        <a:t>)</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514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400" b="1" dirty="0">
                          <a:latin typeface="+mn-lt"/>
                          <a:ea typeface="Times New Roman"/>
                          <a:cs typeface="Tahoma"/>
                        </a:rPr>
                        <a:t>CP-1</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b="1" dirty="0">
                          <a:latin typeface="+mn-lt"/>
                          <a:ea typeface="Times New Roman"/>
                          <a:cs typeface="Tahoma"/>
                        </a:rPr>
                        <a:t>CP-3</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3448">
                <a:tc rowSpan="2">
                  <a:txBody>
                    <a:bodyPr/>
                    <a:lstStyle/>
                    <a:p>
                      <a:pPr marL="0" marR="0">
                        <a:spcBef>
                          <a:spcPts val="0"/>
                        </a:spcBef>
                        <a:spcAft>
                          <a:spcPts val="0"/>
                        </a:spcAft>
                      </a:pPr>
                      <a:r>
                        <a:rPr lang="en-US" sz="2400" dirty="0">
                          <a:latin typeface="+mn-lt"/>
                          <a:ea typeface="Times New Roman"/>
                          <a:cs typeface="Tahoma"/>
                        </a:rPr>
                        <a:t>Design Flow Rate</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latin typeface="+mn-lt"/>
                          <a:ea typeface="Times New Roman"/>
                          <a:cs typeface="Tahoma"/>
                        </a:rPr>
                        <a:t>CFM</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400" dirty="0">
                          <a:latin typeface="+mn-lt"/>
                          <a:ea typeface="Times New Roman"/>
                          <a:cs typeface="Tahoma"/>
                        </a:rPr>
                        <a:t>1100</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400" dirty="0">
                          <a:latin typeface="+mn-lt"/>
                          <a:ea typeface="Times New Roman"/>
                          <a:cs typeface="Tahoma"/>
                        </a:rPr>
                        <a:t>1100</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7384">
                <a:tc vMerge="1">
                  <a:txBody>
                    <a:bodyPr/>
                    <a:lstStyle/>
                    <a:p>
                      <a:endParaRPr lang="en-US"/>
                    </a:p>
                  </a:txBody>
                  <a:tcPr/>
                </a:tc>
                <a:tc>
                  <a:txBody>
                    <a:bodyPr/>
                    <a:lstStyle/>
                    <a:p>
                      <a:pPr marL="0" marR="0">
                        <a:spcBef>
                          <a:spcPts val="0"/>
                        </a:spcBef>
                        <a:spcAft>
                          <a:spcPts val="0"/>
                        </a:spcAft>
                      </a:pPr>
                      <a:r>
                        <a:rPr lang="en-US" sz="2400" dirty="0">
                          <a:latin typeface="+mn-lt"/>
                          <a:ea typeface="Times New Roman"/>
                          <a:cs typeface="Tahoma"/>
                        </a:rPr>
                        <a:t>M</a:t>
                      </a:r>
                      <a:r>
                        <a:rPr lang="en-US" sz="2400" baseline="30000" dirty="0">
                          <a:latin typeface="+mn-lt"/>
                          <a:ea typeface="Times New Roman"/>
                          <a:cs typeface="Tahoma"/>
                        </a:rPr>
                        <a:t>3</a:t>
                      </a:r>
                      <a:r>
                        <a:rPr lang="en-US" sz="2400" dirty="0">
                          <a:latin typeface="+mn-lt"/>
                          <a:ea typeface="Times New Roman"/>
                          <a:cs typeface="Tahoma"/>
                        </a:rPr>
                        <a:t>/Hr</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400" dirty="0">
                          <a:latin typeface="+mn-lt"/>
                          <a:ea typeface="Times New Roman"/>
                          <a:cs typeface="Tahoma"/>
                        </a:rPr>
                        <a:t>1870</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400" dirty="0">
                          <a:latin typeface="+mn-lt"/>
                          <a:ea typeface="Times New Roman"/>
                          <a:cs typeface="Tahoma"/>
                        </a:rPr>
                        <a:t>1870</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7384">
                <a:tc>
                  <a:txBody>
                    <a:bodyPr/>
                    <a:lstStyle/>
                    <a:p>
                      <a:pPr marL="0" marR="0">
                        <a:spcBef>
                          <a:spcPts val="0"/>
                        </a:spcBef>
                        <a:spcAft>
                          <a:spcPts val="0"/>
                        </a:spcAft>
                      </a:pPr>
                      <a:r>
                        <a:rPr lang="en-US" sz="2400" dirty="0">
                          <a:latin typeface="+mn-lt"/>
                          <a:ea typeface="Times New Roman"/>
                          <a:cs typeface="Tahoma"/>
                        </a:rPr>
                        <a:t>Design Pressure</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latin typeface="+mn-lt"/>
                          <a:ea typeface="Times New Roman"/>
                          <a:cs typeface="Tahoma"/>
                        </a:rPr>
                        <a:t>Kg/Cm</a:t>
                      </a:r>
                      <a:r>
                        <a:rPr lang="en-US" sz="2400" baseline="30000" dirty="0">
                          <a:latin typeface="+mn-lt"/>
                          <a:ea typeface="Times New Roman"/>
                          <a:cs typeface="Tahoma"/>
                        </a:rPr>
                        <a:t>2</a:t>
                      </a:r>
                      <a:r>
                        <a:rPr lang="en-US" sz="2400" baseline="-25000" dirty="0">
                          <a:latin typeface="+mn-lt"/>
                          <a:ea typeface="Times New Roman"/>
                          <a:cs typeface="Tahoma"/>
                        </a:rPr>
                        <a:t>g</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400" dirty="0">
                          <a:latin typeface="+mn-lt"/>
                          <a:ea typeface="Times New Roman"/>
                          <a:cs typeface="Tahoma"/>
                        </a:rPr>
                        <a:t>7.0</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400" dirty="0">
                          <a:latin typeface="+mn-lt"/>
                          <a:ea typeface="Times New Roman"/>
                          <a:cs typeface="Tahoma"/>
                        </a:rPr>
                        <a:t>7.0</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7384">
                <a:tc>
                  <a:txBody>
                    <a:bodyPr/>
                    <a:lstStyle/>
                    <a:p>
                      <a:pPr marL="0" marR="0">
                        <a:spcBef>
                          <a:spcPts val="0"/>
                        </a:spcBef>
                        <a:spcAft>
                          <a:spcPts val="0"/>
                        </a:spcAft>
                      </a:pPr>
                      <a:r>
                        <a:rPr lang="en-US" sz="2400" dirty="0">
                          <a:latin typeface="+mn-lt"/>
                          <a:ea typeface="Times New Roman"/>
                          <a:cs typeface="Tahoma"/>
                        </a:rPr>
                        <a:t>Operating Pressure</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latin typeface="+mn-lt"/>
                          <a:ea typeface="Times New Roman"/>
                          <a:cs typeface="Tahoma"/>
                        </a:rPr>
                        <a:t>Kg/Cm</a:t>
                      </a:r>
                      <a:r>
                        <a:rPr lang="en-US" sz="2400" baseline="30000" dirty="0">
                          <a:latin typeface="+mn-lt"/>
                          <a:ea typeface="Times New Roman"/>
                          <a:cs typeface="Tahoma"/>
                        </a:rPr>
                        <a:t>2</a:t>
                      </a:r>
                      <a:r>
                        <a:rPr lang="en-US" sz="2400" baseline="-25000" dirty="0">
                          <a:latin typeface="+mn-lt"/>
                          <a:ea typeface="Times New Roman"/>
                          <a:cs typeface="Tahoma"/>
                        </a:rPr>
                        <a:t>g</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400" dirty="0">
                          <a:latin typeface="+mn-lt"/>
                          <a:ea typeface="Times New Roman"/>
                          <a:cs typeface="Tahoma"/>
                        </a:rPr>
                        <a:t>7.0</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400" dirty="0">
                          <a:latin typeface="+mn-lt"/>
                          <a:ea typeface="Times New Roman"/>
                          <a:cs typeface="Tahoma"/>
                        </a:rPr>
                        <a:t>7.0</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3448">
                <a:tc>
                  <a:txBody>
                    <a:bodyPr/>
                    <a:lstStyle/>
                    <a:p>
                      <a:pPr marL="0" marR="0">
                        <a:spcBef>
                          <a:spcPts val="0"/>
                        </a:spcBef>
                        <a:spcAft>
                          <a:spcPts val="0"/>
                        </a:spcAft>
                      </a:pPr>
                      <a:r>
                        <a:rPr lang="en-US" sz="2400" dirty="0">
                          <a:latin typeface="+mn-lt"/>
                          <a:ea typeface="Times New Roman"/>
                          <a:cs typeface="Tahoma"/>
                        </a:rPr>
                        <a:t>Motor Input Power</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latin typeface="+mn-lt"/>
                          <a:ea typeface="Times New Roman"/>
                          <a:cs typeface="Tahoma"/>
                        </a:rPr>
                        <a:t>kW</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400" dirty="0">
                          <a:latin typeface="+mn-lt"/>
                          <a:ea typeface="Times New Roman"/>
                          <a:cs typeface="Tahoma"/>
                        </a:rPr>
                        <a:t>162</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400" dirty="0">
                          <a:latin typeface="+mn-lt"/>
                          <a:ea typeface="Times New Roman"/>
                          <a:cs typeface="Tahoma"/>
                        </a:rPr>
                        <a:t>180</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3448">
                <a:tc>
                  <a:txBody>
                    <a:bodyPr/>
                    <a:lstStyle/>
                    <a:p>
                      <a:pPr marL="0" marR="0">
                        <a:spcBef>
                          <a:spcPts val="0"/>
                        </a:spcBef>
                        <a:spcAft>
                          <a:spcPts val="0"/>
                        </a:spcAft>
                      </a:pPr>
                      <a:r>
                        <a:rPr lang="en-US" sz="2400" dirty="0">
                          <a:latin typeface="+mn-lt"/>
                          <a:ea typeface="Times New Roman"/>
                          <a:cs typeface="Tahoma"/>
                        </a:rPr>
                        <a:t>Loading Time </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latin typeface="+mn-lt"/>
                          <a:ea typeface="Times New Roman"/>
                          <a:cs typeface="Tahoma"/>
                        </a:rPr>
                        <a:t>Sec</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400" dirty="0">
                          <a:latin typeface="+mn-lt"/>
                          <a:ea typeface="Times New Roman"/>
                          <a:cs typeface="Tahoma"/>
                        </a:rPr>
                        <a:t>100</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400" dirty="0">
                          <a:latin typeface="+mn-lt"/>
                          <a:ea typeface="Times New Roman"/>
                          <a:cs typeface="Tahoma"/>
                        </a:rPr>
                        <a:t>64.05</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3448">
                <a:tc>
                  <a:txBody>
                    <a:bodyPr/>
                    <a:lstStyle/>
                    <a:p>
                      <a:pPr marL="0" marR="0">
                        <a:spcBef>
                          <a:spcPts val="0"/>
                        </a:spcBef>
                        <a:spcAft>
                          <a:spcPts val="0"/>
                        </a:spcAft>
                      </a:pPr>
                      <a:r>
                        <a:rPr lang="en-US" sz="2400" dirty="0">
                          <a:latin typeface="+mn-lt"/>
                          <a:ea typeface="Times New Roman"/>
                          <a:cs typeface="Tahoma"/>
                        </a:rPr>
                        <a:t>Unloading Time </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latin typeface="+mn-lt"/>
                          <a:ea typeface="Times New Roman"/>
                          <a:cs typeface="Tahoma"/>
                        </a:rPr>
                        <a:t>Sec</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400" dirty="0">
                          <a:latin typeface="+mn-lt"/>
                          <a:ea typeface="Times New Roman"/>
                          <a:cs typeface="Tahoma"/>
                        </a:rPr>
                        <a:t>0</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400" dirty="0">
                          <a:latin typeface="+mn-lt"/>
                          <a:ea typeface="Times New Roman"/>
                          <a:cs typeface="Tahoma"/>
                        </a:rPr>
                        <a:t>349</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51482">
                <a:tc rowSpan="3">
                  <a:txBody>
                    <a:bodyPr/>
                    <a:lstStyle/>
                    <a:p>
                      <a:pPr marL="0" marR="0">
                        <a:spcBef>
                          <a:spcPts val="0"/>
                        </a:spcBef>
                        <a:spcAft>
                          <a:spcPts val="0"/>
                        </a:spcAft>
                      </a:pPr>
                      <a:r>
                        <a:rPr lang="en-US" sz="2400" dirty="0">
                          <a:latin typeface="+mn-lt"/>
                          <a:ea typeface="Times New Roman"/>
                          <a:cs typeface="Tahoma"/>
                        </a:rPr>
                        <a:t>Losses due to leakages</a:t>
                      </a:r>
                      <a:endParaRPr lang="en-US" sz="24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latin typeface="+mn-lt"/>
                          <a:ea typeface="Times New Roman"/>
                          <a:cs typeface="Tahoma"/>
                        </a:rPr>
                        <a:t>M</a:t>
                      </a:r>
                      <a:r>
                        <a:rPr lang="en-US" sz="2400" baseline="30000" dirty="0">
                          <a:latin typeface="+mn-lt"/>
                          <a:ea typeface="Times New Roman"/>
                          <a:cs typeface="Tahoma"/>
                        </a:rPr>
                        <a:t>3</a:t>
                      </a:r>
                      <a:r>
                        <a:rPr lang="en-US" sz="2400" dirty="0">
                          <a:latin typeface="+mn-lt"/>
                          <a:ea typeface="Times New Roman"/>
                          <a:cs typeface="Tahoma"/>
                        </a:rPr>
                        <a:t>/Hr</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400" dirty="0">
                          <a:latin typeface="+mn-lt"/>
                          <a:ea typeface="Times New Roman"/>
                          <a:cs typeface="Tahoma"/>
                        </a:rPr>
                        <a:t>1870</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400" dirty="0">
                          <a:latin typeface="+mn-lt"/>
                          <a:ea typeface="Times New Roman"/>
                          <a:cs typeface="Tahoma"/>
                        </a:rPr>
                        <a:t>290</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73448">
                <a:tc vMerge="1">
                  <a:txBody>
                    <a:bodyPr/>
                    <a:lstStyle/>
                    <a:p>
                      <a:endParaRPr lang="en-US"/>
                    </a:p>
                  </a:txBody>
                  <a:tcPr/>
                </a:tc>
                <a:tc>
                  <a:txBody>
                    <a:bodyPr/>
                    <a:lstStyle/>
                    <a:p>
                      <a:pPr marL="0" marR="0">
                        <a:spcBef>
                          <a:spcPts val="0"/>
                        </a:spcBef>
                        <a:spcAft>
                          <a:spcPts val="0"/>
                        </a:spcAft>
                      </a:pPr>
                      <a:r>
                        <a:rPr lang="en-US" sz="2400" dirty="0">
                          <a:latin typeface="+mn-lt"/>
                          <a:ea typeface="Times New Roman"/>
                          <a:cs typeface="Tahoma"/>
                        </a:rPr>
                        <a:t>kW</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400" dirty="0">
                          <a:latin typeface="+mn-lt"/>
                          <a:ea typeface="Times New Roman"/>
                          <a:cs typeface="Tahoma"/>
                        </a:rPr>
                        <a:t>162.0</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400" dirty="0">
                          <a:latin typeface="+mn-lt"/>
                          <a:ea typeface="Times New Roman"/>
                          <a:cs typeface="Tahoma"/>
                        </a:rPr>
                        <a:t>27.9</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51482">
                <a:tc vMerge="1">
                  <a:txBody>
                    <a:bodyPr/>
                    <a:lstStyle/>
                    <a:p>
                      <a:endParaRPr lang="en-US"/>
                    </a:p>
                  </a:txBody>
                  <a:tcPr/>
                </a:tc>
                <a:tc>
                  <a:txBody>
                    <a:bodyPr/>
                    <a:lstStyle/>
                    <a:p>
                      <a:pPr marL="0" marR="0">
                        <a:spcBef>
                          <a:spcPts val="0"/>
                        </a:spcBef>
                        <a:spcAft>
                          <a:spcPts val="0"/>
                        </a:spcAft>
                      </a:pPr>
                      <a:r>
                        <a:rPr lang="en-US" sz="2400" dirty="0">
                          <a:latin typeface="+mn-lt"/>
                          <a:ea typeface="Times New Roman"/>
                          <a:cs typeface="Tahoma"/>
                        </a:rPr>
                        <a:t>% Total</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400" dirty="0">
                          <a:latin typeface="+mn-lt"/>
                          <a:ea typeface="Times New Roman"/>
                          <a:cs typeface="Tahoma"/>
                        </a:rPr>
                        <a:t>100%</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400" dirty="0">
                          <a:latin typeface="+mn-lt"/>
                          <a:ea typeface="Times New Roman"/>
                          <a:cs typeface="Tahoma"/>
                        </a:rPr>
                        <a:t>16%</a:t>
                      </a:r>
                      <a:endParaRPr lang="en-US" sz="240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793914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0" y="0"/>
            <a:ext cx="9144000" cy="1066800"/>
          </a:xfrm>
        </p:spPr>
        <p:txBody>
          <a:bodyPr/>
          <a:lstStyle/>
          <a:p>
            <a:r>
              <a:rPr lang="en-US" b="1" dirty="0"/>
              <a:t>Cooling Towers</a:t>
            </a:r>
            <a:r>
              <a:rPr lang="en-US" sz="4000" b="1" dirty="0">
                <a:solidFill>
                  <a:schemeClr val="hlink"/>
                </a:solidFill>
              </a:rPr>
              <a:t> </a:t>
            </a:r>
            <a:r>
              <a:rPr lang="en-US" sz="2800" b="1" dirty="0"/>
              <a:t>  </a:t>
            </a:r>
          </a:p>
        </p:txBody>
      </p:sp>
      <p:sp>
        <p:nvSpPr>
          <p:cNvPr id="304131" name="Rectangle 3"/>
          <p:cNvSpPr>
            <a:spLocks noGrp="1" noChangeArrowheads="1"/>
          </p:cNvSpPr>
          <p:nvPr>
            <p:ph idx="1"/>
          </p:nvPr>
        </p:nvSpPr>
        <p:spPr>
          <a:xfrm>
            <a:off x="0" y="1219200"/>
            <a:ext cx="9144000" cy="5638800"/>
          </a:xfrm>
        </p:spPr>
        <p:txBody>
          <a:bodyPr/>
          <a:lstStyle/>
          <a:p>
            <a:pPr>
              <a:lnSpc>
                <a:spcPct val="80000"/>
              </a:lnSpc>
              <a:buFontTx/>
              <a:buNone/>
            </a:pPr>
            <a:r>
              <a:rPr lang="en-US" sz="2400" dirty="0"/>
              <a:t>Measure (during a specified period of time)</a:t>
            </a:r>
          </a:p>
          <a:p>
            <a:pPr>
              <a:lnSpc>
                <a:spcPct val="80000"/>
              </a:lnSpc>
              <a:buFontTx/>
              <a:buNone/>
            </a:pPr>
            <a:endParaRPr lang="en-US" sz="2400" dirty="0"/>
          </a:p>
          <a:p>
            <a:pPr>
              <a:lnSpc>
                <a:spcPct val="80000"/>
              </a:lnSpc>
            </a:pPr>
            <a:r>
              <a:rPr lang="en-US" sz="2400" dirty="0"/>
              <a:t>Air velocity to determine air flow rate for each cell</a:t>
            </a:r>
          </a:p>
          <a:p>
            <a:pPr>
              <a:lnSpc>
                <a:spcPct val="80000"/>
              </a:lnSpc>
            </a:pPr>
            <a:r>
              <a:rPr lang="en-US" sz="2400" dirty="0"/>
              <a:t>Ambient Conditions - DBT, WBT</a:t>
            </a:r>
          </a:p>
          <a:p>
            <a:pPr>
              <a:lnSpc>
                <a:spcPct val="80000"/>
              </a:lnSpc>
            </a:pPr>
            <a:r>
              <a:rPr lang="en-US" sz="2400" dirty="0"/>
              <a:t>Inlet and outlet temperature of water</a:t>
            </a:r>
          </a:p>
          <a:p>
            <a:pPr>
              <a:lnSpc>
                <a:spcPct val="80000"/>
              </a:lnSpc>
            </a:pPr>
            <a:r>
              <a:rPr lang="en-US" sz="2400" dirty="0"/>
              <a:t>Range and Approach</a:t>
            </a:r>
          </a:p>
          <a:p>
            <a:pPr>
              <a:lnSpc>
                <a:spcPct val="80000"/>
              </a:lnSpc>
            </a:pPr>
            <a:r>
              <a:rPr lang="en-US" sz="2400" dirty="0"/>
              <a:t>Power drawn by Fan</a:t>
            </a:r>
          </a:p>
          <a:p>
            <a:pPr>
              <a:lnSpc>
                <a:spcPct val="80000"/>
              </a:lnSpc>
              <a:buFontTx/>
              <a:buNone/>
            </a:pPr>
            <a:endParaRPr lang="en-US" sz="2400" dirty="0"/>
          </a:p>
          <a:p>
            <a:pPr>
              <a:lnSpc>
                <a:spcPct val="80000"/>
              </a:lnSpc>
              <a:buFontTx/>
              <a:buNone/>
            </a:pPr>
            <a:r>
              <a:rPr lang="en-US" sz="2400" dirty="0"/>
              <a:t>Outcome</a:t>
            </a:r>
          </a:p>
          <a:p>
            <a:pPr>
              <a:lnSpc>
                <a:spcPct val="80000"/>
              </a:lnSpc>
              <a:buFontTx/>
              <a:buNone/>
            </a:pPr>
            <a:endParaRPr lang="en-US" sz="2400" dirty="0"/>
          </a:p>
          <a:p>
            <a:pPr>
              <a:lnSpc>
                <a:spcPct val="80000"/>
              </a:lnSpc>
            </a:pPr>
            <a:r>
              <a:rPr lang="en-US" sz="2400" dirty="0"/>
              <a:t>Operating parameters - Output, Effectiveness , L/G Ratio</a:t>
            </a:r>
          </a:p>
          <a:p>
            <a:pPr>
              <a:lnSpc>
                <a:spcPct val="80000"/>
              </a:lnSpc>
            </a:pPr>
            <a:r>
              <a:rPr lang="en-US" sz="2400" dirty="0"/>
              <a:t>Recommended Operating parameters</a:t>
            </a:r>
          </a:p>
          <a:p>
            <a:pPr>
              <a:lnSpc>
                <a:spcPct val="80000"/>
              </a:lnSpc>
            </a:pPr>
            <a:r>
              <a:rPr lang="en-US" sz="2400" dirty="0"/>
              <a:t>Steps to achieve  the recommended parameters </a:t>
            </a:r>
          </a:p>
          <a:p>
            <a:pPr>
              <a:lnSpc>
                <a:spcPct val="80000"/>
              </a:lnSpc>
            </a:pPr>
            <a:r>
              <a:rPr lang="en-US" sz="2400" dirty="0"/>
              <a:t>Potential saving with cost benefit analysis</a:t>
            </a:r>
          </a:p>
        </p:txBody>
      </p:sp>
    </p:spTree>
    <p:extLst>
      <p:ext uri="{BB962C8B-B14F-4D97-AF65-F5344CB8AC3E}">
        <p14:creationId xmlns:p14="http://schemas.microsoft.com/office/powerpoint/2010/main" val="388172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0" y="0"/>
            <a:ext cx="9144000" cy="1066800"/>
          </a:xfrm>
        </p:spPr>
        <p:txBody>
          <a:bodyPr/>
          <a:lstStyle/>
          <a:p>
            <a:pPr eaLnBrk="1" hangingPunct="1">
              <a:defRPr/>
            </a:pPr>
            <a:r>
              <a:rPr lang="en-US" b="1" dirty="0"/>
              <a:t>Senergy   </a:t>
            </a:r>
          </a:p>
        </p:txBody>
      </p:sp>
      <p:sp>
        <p:nvSpPr>
          <p:cNvPr id="256003" name="Rectangle 3"/>
          <p:cNvSpPr>
            <a:spLocks noGrp="1" noChangeArrowheads="1"/>
          </p:cNvSpPr>
          <p:nvPr>
            <p:ph idx="1"/>
          </p:nvPr>
        </p:nvSpPr>
        <p:spPr>
          <a:xfrm>
            <a:off x="0" y="1066800"/>
            <a:ext cx="9144000" cy="5562600"/>
          </a:xfrm>
        </p:spPr>
        <p:txBody>
          <a:bodyPr>
            <a:normAutofit/>
          </a:bodyPr>
          <a:lstStyle/>
          <a:p>
            <a:pPr eaLnBrk="1" hangingPunct="1">
              <a:lnSpc>
                <a:spcPct val="90000"/>
              </a:lnSpc>
              <a:defRPr/>
            </a:pPr>
            <a:r>
              <a:rPr lang="en-US" sz="2800" dirty="0"/>
              <a:t>Empanelled with Maharashtra &amp; Gujarat Governments (MEDA &amp; GEDA)</a:t>
            </a:r>
          </a:p>
          <a:p>
            <a:pPr eaLnBrk="1" hangingPunct="1">
              <a:lnSpc>
                <a:spcPct val="90000"/>
              </a:lnSpc>
              <a:defRPr/>
            </a:pPr>
            <a:endParaRPr lang="en-US" sz="2800" dirty="0"/>
          </a:p>
          <a:p>
            <a:pPr eaLnBrk="1" hangingPunct="1">
              <a:lnSpc>
                <a:spcPct val="90000"/>
              </a:lnSpc>
              <a:defRPr/>
            </a:pPr>
            <a:r>
              <a:rPr lang="en-US" sz="2800" dirty="0"/>
              <a:t>BEE Certified &amp; Accredited Auditors</a:t>
            </a:r>
          </a:p>
          <a:p>
            <a:pPr eaLnBrk="1" hangingPunct="1">
              <a:lnSpc>
                <a:spcPct val="90000"/>
              </a:lnSpc>
              <a:defRPr/>
            </a:pPr>
            <a:endParaRPr lang="en-US" sz="2800" dirty="0"/>
          </a:p>
          <a:p>
            <a:pPr eaLnBrk="1" hangingPunct="1">
              <a:lnSpc>
                <a:spcPct val="90000"/>
              </a:lnSpc>
              <a:defRPr/>
            </a:pPr>
            <a:r>
              <a:rPr lang="en-US" sz="2800" dirty="0"/>
              <a:t>Over 1,200 clients in diversified fields including Power Plants, Ferrous &amp; non-ferrous,  Chemical, Pharmaceutical, Textile, Pulp &amp; Paper, Engineering, Automobiles, Hotels, Hospitals &amp; Commercial Premises </a:t>
            </a:r>
          </a:p>
          <a:p>
            <a:pPr eaLnBrk="1" hangingPunct="1">
              <a:lnSpc>
                <a:spcPct val="90000"/>
              </a:lnSpc>
              <a:defRPr/>
            </a:pPr>
            <a:endParaRPr lang="en-US" sz="2800" dirty="0"/>
          </a:p>
          <a:p>
            <a:pPr>
              <a:lnSpc>
                <a:spcPct val="90000"/>
              </a:lnSpc>
              <a:defRPr/>
            </a:pPr>
            <a:r>
              <a:rPr lang="en-US" sz="2800" dirty="0"/>
              <a:t>Instrumental towards energy saving of Rs 100 crores/year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0" y="0"/>
            <a:ext cx="9144000" cy="976953"/>
          </a:xfrm>
        </p:spPr>
        <p:txBody>
          <a:bodyPr>
            <a:normAutofit/>
          </a:bodyPr>
          <a:lstStyle/>
          <a:p>
            <a:r>
              <a:rPr lang="en-US" sz="4000" b="1" dirty="0"/>
              <a:t>Cooling Towers</a:t>
            </a:r>
            <a:r>
              <a:rPr lang="en-US" sz="3600" b="1" dirty="0">
                <a:solidFill>
                  <a:schemeClr val="hlink"/>
                </a:solidFill>
              </a:rPr>
              <a:t> </a:t>
            </a:r>
            <a:r>
              <a:rPr lang="en-US" sz="2400" b="1" dirty="0"/>
              <a:t>  </a:t>
            </a:r>
          </a:p>
        </p:txBody>
      </p:sp>
      <p:graphicFrame>
        <p:nvGraphicFramePr>
          <p:cNvPr id="450271" name="Group 735"/>
          <p:cNvGraphicFramePr>
            <a:graphicFrameLocks noGrp="1"/>
          </p:cNvGraphicFramePr>
          <p:nvPr>
            <p:ph type="tbl" idx="1"/>
          </p:nvPr>
        </p:nvGraphicFramePr>
        <p:xfrm>
          <a:off x="228600" y="1219200"/>
          <a:ext cx="8610600" cy="5059680"/>
        </p:xfrm>
        <a:graphic>
          <a:graphicData uri="http://schemas.openxmlformats.org/drawingml/2006/table">
            <a:tbl>
              <a:tblPr/>
              <a:tblGrid>
                <a:gridCol w="3787775">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268413">
                  <a:extLst>
                    <a:ext uri="{9D8B030D-6E8A-4147-A177-3AD203B41FA5}">
                      <a16:colId xmlns:a16="http://schemas.microsoft.com/office/drawing/2014/main" val="20002"/>
                    </a:ext>
                  </a:extLst>
                </a:gridCol>
                <a:gridCol w="1270000">
                  <a:extLst>
                    <a:ext uri="{9D8B030D-6E8A-4147-A177-3AD203B41FA5}">
                      <a16:colId xmlns:a16="http://schemas.microsoft.com/office/drawing/2014/main" val="20003"/>
                    </a:ext>
                  </a:extLst>
                </a:gridCol>
                <a:gridCol w="1268412">
                  <a:extLst>
                    <a:ext uri="{9D8B030D-6E8A-4147-A177-3AD203B41FA5}">
                      <a16:colId xmlns:a16="http://schemas.microsoft.com/office/drawing/2014/main" val="20004"/>
                    </a:ext>
                  </a:extLst>
                </a:gridCol>
              </a:tblGrid>
              <a:tr h="1714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cs typeface="Times New Roman" pitchFamily="18" charset="0"/>
                        </a:rPr>
                        <a:t>Description</a:t>
                      </a:r>
                      <a:endParaRPr kumimoji="0" lang="en-US" sz="40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cs typeface="Times New Roman" pitchFamily="18" charset="0"/>
                        </a:rPr>
                        <a:t>Unit</a:t>
                      </a:r>
                      <a:endParaRPr kumimoji="0" lang="en-US" sz="40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cs typeface="Times New Roman" pitchFamily="18" charset="0"/>
                        </a:rPr>
                        <a:t>CT - 1 - 1</a:t>
                      </a:r>
                      <a:endParaRPr kumimoji="0" lang="en-US" sz="40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cs typeface="Times New Roman" pitchFamily="18" charset="0"/>
                        </a:rPr>
                        <a:t>CT - 1 - 2</a:t>
                      </a:r>
                      <a:endParaRPr kumimoji="0" lang="en-US" sz="40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cs typeface="Times New Roman" pitchFamily="18" charset="0"/>
                        </a:rPr>
                        <a:t>CT - 1 - 3</a:t>
                      </a:r>
                      <a:endParaRPr kumimoji="0" lang="en-US" sz="40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3038">
                <a:tc gridSpan="5">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cs typeface="Times New Roman" pitchFamily="18" charset="0"/>
                        </a:rPr>
                        <a:t>Actual Parameters</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714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Dry bulb Temperature - Top</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30000" dirty="0">
                          <a:ln>
                            <a:noFill/>
                          </a:ln>
                          <a:solidFill>
                            <a:schemeClr val="tx1"/>
                          </a:solidFill>
                          <a:effectLst/>
                          <a:latin typeface="+mn-lt"/>
                          <a:cs typeface="Times New Roman" pitchFamily="18" charset="0"/>
                        </a:rPr>
                        <a:t>o</a:t>
                      </a:r>
                      <a:r>
                        <a:rPr kumimoji="0" lang="en-US" sz="2000" b="0" i="0" u="none" strike="noStrike" cap="none" normalizeH="0" baseline="0" dirty="0">
                          <a:ln>
                            <a:noFill/>
                          </a:ln>
                          <a:solidFill>
                            <a:schemeClr val="tx1"/>
                          </a:solidFill>
                          <a:effectLst/>
                          <a:latin typeface="+mn-lt"/>
                          <a:cs typeface="Times New Roman" pitchFamily="18" charset="0"/>
                        </a:rPr>
                        <a:t>C</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31.0</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31.0</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31.0</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3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Wet bulb Temperature - Top</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30000" dirty="0">
                          <a:ln>
                            <a:noFill/>
                          </a:ln>
                          <a:solidFill>
                            <a:schemeClr val="tx1"/>
                          </a:solidFill>
                          <a:effectLst/>
                          <a:latin typeface="+mn-lt"/>
                          <a:cs typeface="Times New Roman" pitchFamily="18" charset="0"/>
                        </a:rPr>
                        <a:t>o</a:t>
                      </a:r>
                      <a:r>
                        <a:rPr kumimoji="0" lang="en-US" sz="2000" b="0" i="0" u="none" strike="noStrike" cap="none" normalizeH="0" baseline="0" dirty="0">
                          <a:ln>
                            <a:noFill/>
                          </a:ln>
                          <a:solidFill>
                            <a:schemeClr val="tx1"/>
                          </a:solidFill>
                          <a:effectLst/>
                          <a:latin typeface="+mn-lt"/>
                          <a:cs typeface="Times New Roman" pitchFamily="18" charset="0"/>
                        </a:rPr>
                        <a:t>C</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29.0</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29.0</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29.0</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14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Dry bulb Temperature - Bottom</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30000" dirty="0">
                          <a:ln>
                            <a:noFill/>
                          </a:ln>
                          <a:solidFill>
                            <a:schemeClr val="tx1"/>
                          </a:solidFill>
                          <a:effectLst/>
                          <a:latin typeface="+mn-lt"/>
                          <a:cs typeface="Times New Roman" pitchFamily="18" charset="0"/>
                        </a:rPr>
                        <a:t>o</a:t>
                      </a:r>
                      <a:r>
                        <a:rPr kumimoji="0" lang="en-US" sz="2000" b="0" i="0" u="none" strike="noStrike" cap="none" normalizeH="0" baseline="0" dirty="0">
                          <a:ln>
                            <a:noFill/>
                          </a:ln>
                          <a:solidFill>
                            <a:schemeClr val="tx1"/>
                          </a:solidFill>
                          <a:effectLst/>
                          <a:latin typeface="+mn-lt"/>
                          <a:cs typeface="Times New Roman" pitchFamily="18" charset="0"/>
                        </a:rPr>
                        <a:t>C</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30.0</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30.0</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30.0</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73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Wet bulb Temperature - Bottom</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30000" dirty="0">
                          <a:ln>
                            <a:noFill/>
                          </a:ln>
                          <a:solidFill>
                            <a:schemeClr val="tx1"/>
                          </a:solidFill>
                          <a:effectLst/>
                          <a:latin typeface="+mn-lt"/>
                          <a:cs typeface="Times New Roman" pitchFamily="18" charset="0"/>
                        </a:rPr>
                        <a:t>o</a:t>
                      </a:r>
                      <a:r>
                        <a:rPr kumimoji="0" lang="en-US" sz="2000" b="0" i="0" u="none" strike="noStrike" cap="none" normalizeH="0" baseline="0" dirty="0">
                          <a:ln>
                            <a:noFill/>
                          </a:ln>
                          <a:solidFill>
                            <a:schemeClr val="tx1"/>
                          </a:solidFill>
                          <a:effectLst/>
                          <a:latin typeface="+mn-lt"/>
                          <a:cs typeface="Times New Roman" pitchFamily="18" charset="0"/>
                        </a:rPr>
                        <a:t>C</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25.0</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25.0</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25.0</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714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Air velocity</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m/s</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7.74</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6.3</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6.64</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73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Fan Diameter </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M</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6.40</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6.40</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6.40</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714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Air Flow Rate</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kg/hr</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1075113</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869536</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922320</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73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Cooling Water Temperature - Top</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30000" dirty="0">
                          <a:ln>
                            <a:noFill/>
                          </a:ln>
                          <a:solidFill>
                            <a:schemeClr val="tx1"/>
                          </a:solidFill>
                          <a:effectLst/>
                          <a:latin typeface="+mn-lt"/>
                          <a:cs typeface="Times New Roman" pitchFamily="18" charset="0"/>
                        </a:rPr>
                        <a:t>o</a:t>
                      </a:r>
                      <a:r>
                        <a:rPr kumimoji="0" lang="en-US" sz="2000" b="0" i="0" u="none" strike="noStrike" cap="none" normalizeH="0" baseline="0" dirty="0">
                          <a:ln>
                            <a:noFill/>
                          </a:ln>
                          <a:solidFill>
                            <a:schemeClr val="tx1"/>
                          </a:solidFill>
                          <a:effectLst/>
                          <a:latin typeface="+mn-lt"/>
                          <a:cs typeface="Times New Roman" pitchFamily="18" charset="0"/>
                        </a:rPr>
                        <a:t>C</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37.1</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37.1</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37.1</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714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Cooling Water Temperature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Sump</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30000" dirty="0">
                          <a:ln>
                            <a:noFill/>
                          </a:ln>
                          <a:solidFill>
                            <a:schemeClr val="tx1"/>
                          </a:solidFill>
                          <a:effectLst/>
                          <a:latin typeface="+mn-lt"/>
                          <a:cs typeface="Times New Roman" pitchFamily="18" charset="0"/>
                        </a:rPr>
                        <a:t>o</a:t>
                      </a:r>
                      <a:r>
                        <a:rPr kumimoji="0" lang="en-US" sz="2000" b="0" i="0" u="none" strike="noStrike" cap="none" normalizeH="0" baseline="0" dirty="0">
                          <a:ln>
                            <a:noFill/>
                          </a:ln>
                          <a:solidFill>
                            <a:schemeClr val="tx1"/>
                          </a:solidFill>
                          <a:effectLst/>
                          <a:latin typeface="+mn-lt"/>
                          <a:cs typeface="Times New Roman" pitchFamily="18" charset="0"/>
                        </a:rPr>
                        <a:t>C</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30.8</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30.8</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30.8</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73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Power Consumption</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kW</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27.00</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28.0</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27</a:t>
                      </a:r>
                      <a:endParaRPr kumimoji="0" lang="en-US" sz="40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468323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0" y="0"/>
            <a:ext cx="9144000" cy="1143000"/>
          </a:xfrm>
        </p:spPr>
        <p:txBody>
          <a:bodyPr/>
          <a:lstStyle/>
          <a:p>
            <a:r>
              <a:rPr lang="en-US" b="1" dirty="0"/>
              <a:t>Cooling Towers</a:t>
            </a:r>
            <a:r>
              <a:rPr lang="en-US" sz="4000" b="1" dirty="0">
                <a:solidFill>
                  <a:schemeClr val="hlink"/>
                </a:solidFill>
              </a:rPr>
              <a:t> </a:t>
            </a:r>
            <a:r>
              <a:rPr lang="en-US" sz="2800" b="1" dirty="0"/>
              <a:t>  </a:t>
            </a:r>
          </a:p>
        </p:txBody>
      </p:sp>
      <p:graphicFrame>
        <p:nvGraphicFramePr>
          <p:cNvPr id="452767" name="Group 159"/>
          <p:cNvGraphicFramePr>
            <a:graphicFrameLocks noGrp="1"/>
          </p:cNvGraphicFramePr>
          <p:nvPr>
            <p:ph type="tbl" idx="1"/>
          </p:nvPr>
        </p:nvGraphicFramePr>
        <p:xfrm>
          <a:off x="0" y="1143000"/>
          <a:ext cx="9067800" cy="5486400"/>
        </p:xfrm>
        <a:graphic>
          <a:graphicData uri="http://schemas.openxmlformats.org/drawingml/2006/table">
            <a:tbl>
              <a:tblPr/>
              <a:tblGrid>
                <a:gridCol w="4021138">
                  <a:extLst>
                    <a:ext uri="{9D8B030D-6E8A-4147-A177-3AD203B41FA5}">
                      <a16:colId xmlns:a16="http://schemas.microsoft.com/office/drawing/2014/main" val="20000"/>
                    </a:ext>
                  </a:extLst>
                </a:gridCol>
                <a:gridCol w="1079500">
                  <a:extLst>
                    <a:ext uri="{9D8B030D-6E8A-4147-A177-3AD203B41FA5}">
                      <a16:colId xmlns:a16="http://schemas.microsoft.com/office/drawing/2014/main" val="20001"/>
                    </a:ext>
                  </a:extLst>
                </a:gridCol>
                <a:gridCol w="1347787">
                  <a:extLst>
                    <a:ext uri="{9D8B030D-6E8A-4147-A177-3AD203B41FA5}">
                      <a16:colId xmlns:a16="http://schemas.microsoft.com/office/drawing/2014/main" val="20002"/>
                    </a:ext>
                  </a:extLst>
                </a:gridCol>
                <a:gridCol w="1347788">
                  <a:extLst>
                    <a:ext uri="{9D8B030D-6E8A-4147-A177-3AD203B41FA5}">
                      <a16:colId xmlns:a16="http://schemas.microsoft.com/office/drawing/2014/main" val="20003"/>
                    </a:ext>
                  </a:extLst>
                </a:gridCol>
                <a:gridCol w="1271587">
                  <a:extLst>
                    <a:ext uri="{9D8B030D-6E8A-4147-A177-3AD203B41FA5}">
                      <a16:colId xmlns:a16="http://schemas.microsoft.com/office/drawing/2014/main" val="20004"/>
                    </a:ext>
                  </a:extLst>
                </a:gridCol>
              </a:tblGrid>
              <a:tr h="1714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cs typeface="Times New Roman" pitchFamily="18" charset="0"/>
                        </a:rPr>
                        <a:t>Description</a:t>
                      </a:r>
                      <a:endParaRPr kumimoji="0" lang="en-US" sz="44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cs typeface="Times New Roman" pitchFamily="18" charset="0"/>
                        </a:rPr>
                        <a:t>Unit</a:t>
                      </a:r>
                      <a:endParaRPr kumimoji="0" lang="en-US" sz="44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cs typeface="Times New Roman" pitchFamily="18" charset="0"/>
                        </a:rPr>
                        <a:t>CT - 1 - 1</a:t>
                      </a:r>
                      <a:endParaRPr kumimoji="0" lang="en-US" sz="44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cs typeface="Times New Roman" pitchFamily="18" charset="0"/>
                        </a:rPr>
                        <a:t>CT - 1 - 2</a:t>
                      </a:r>
                      <a:endParaRPr kumimoji="0" lang="en-US" sz="44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cs typeface="Times New Roman" pitchFamily="18" charset="0"/>
                        </a:rPr>
                        <a:t>CT - 1 - 3</a:t>
                      </a:r>
                      <a:endParaRPr kumimoji="0" lang="en-US" sz="4400" b="0" i="0" u="none" strike="noStrike" cap="none" normalizeH="0" baseline="0" dirty="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1450">
                <a:tc gridSpan="5">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cs typeface="Times New Roman" pitchFamily="18" charset="0"/>
                        </a:rPr>
                        <a:t>Overall Parameters</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73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Cooling Water Flow Rate</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M</a:t>
                      </a:r>
                      <a:r>
                        <a:rPr kumimoji="0" lang="en-US" sz="2400" b="0" i="0" u="none" strike="noStrike" cap="none" normalizeH="0" baseline="30000" dirty="0">
                          <a:ln>
                            <a:noFill/>
                          </a:ln>
                          <a:solidFill>
                            <a:schemeClr val="tx1"/>
                          </a:solidFill>
                          <a:effectLst/>
                          <a:latin typeface="+mn-lt"/>
                          <a:cs typeface="Times New Roman" pitchFamily="18" charset="0"/>
                        </a:rPr>
                        <a:t>3</a:t>
                      </a:r>
                      <a:r>
                        <a:rPr kumimoji="0" lang="en-US" sz="2400" b="0" i="0" u="none" strike="noStrike" cap="none" normalizeH="0" baseline="0" dirty="0">
                          <a:ln>
                            <a:noFill/>
                          </a:ln>
                          <a:solidFill>
                            <a:schemeClr val="tx1"/>
                          </a:solidFill>
                          <a:effectLst/>
                          <a:latin typeface="+mn-lt"/>
                          <a:cs typeface="Times New Roman" pitchFamily="18" charset="0"/>
                        </a:rPr>
                        <a:t>/hr</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1186.0</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1186.0</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1186.0</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14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Cooling Tower Performance</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TR</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2471</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2471</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2471</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L/G ratio</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mn-lt"/>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1.10</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1.36</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1.29</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714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Actual Range</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30000" dirty="0">
                          <a:ln>
                            <a:noFill/>
                          </a:ln>
                          <a:solidFill>
                            <a:schemeClr val="tx1"/>
                          </a:solidFill>
                          <a:effectLst/>
                          <a:latin typeface="+mn-lt"/>
                          <a:cs typeface="Times New Roman" pitchFamily="18" charset="0"/>
                        </a:rPr>
                        <a:t>o</a:t>
                      </a:r>
                      <a:r>
                        <a:rPr kumimoji="0" lang="en-US" sz="2400" b="0" i="0" u="none" strike="noStrike" cap="none" normalizeH="0" baseline="0" dirty="0">
                          <a:ln>
                            <a:noFill/>
                          </a:ln>
                          <a:solidFill>
                            <a:schemeClr val="tx1"/>
                          </a:solidFill>
                          <a:effectLst/>
                          <a:latin typeface="+mn-lt"/>
                          <a:cs typeface="Times New Roman" pitchFamily="18" charset="0"/>
                        </a:rPr>
                        <a:t>C</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6.3</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6.3</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6.3</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73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Actual Approach</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30000" dirty="0">
                          <a:ln>
                            <a:noFill/>
                          </a:ln>
                          <a:solidFill>
                            <a:schemeClr val="tx1"/>
                          </a:solidFill>
                          <a:effectLst/>
                          <a:latin typeface="+mn-lt"/>
                          <a:cs typeface="Times New Roman" pitchFamily="18" charset="0"/>
                        </a:rPr>
                        <a:t>o</a:t>
                      </a:r>
                      <a:r>
                        <a:rPr kumimoji="0" lang="en-US" sz="2400" b="0" i="0" u="none" strike="noStrike" cap="none" normalizeH="0" baseline="0" dirty="0">
                          <a:ln>
                            <a:noFill/>
                          </a:ln>
                          <a:solidFill>
                            <a:schemeClr val="tx1"/>
                          </a:solidFill>
                          <a:effectLst/>
                          <a:latin typeface="+mn-lt"/>
                          <a:cs typeface="Times New Roman" pitchFamily="18" charset="0"/>
                        </a:rPr>
                        <a:t>C</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5.8</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5.8</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5.8</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714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Cooling tower Effectiveness</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52%</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52%</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52%</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714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Evaporation Losses</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M</a:t>
                      </a:r>
                      <a:r>
                        <a:rPr kumimoji="0" lang="en-US" sz="2400" b="0" i="0" u="none" strike="noStrike" cap="none" normalizeH="0" baseline="30000" dirty="0">
                          <a:ln>
                            <a:noFill/>
                          </a:ln>
                          <a:solidFill>
                            <a:schemeClr val="tx1"/>
                          </a:solidFill>
                          <a:effectLst/>
                          <a:latin typeface="+mn-lt"/>
                          <a:cs typeface="Times New Roman" pitchFamily="18" charset="0"/>
                        </a:rPr>
                        <a:t>3</a:t>
                      </a:r>
                      <a:r>
                        <a:rPr kumimoji="0" lang="en-US" sz="2400" b="0" i="0" u="none" strike="noStrike" cap="none" normalizeH="0" baseline="0" dirty="0">
                          <a:ln>
                            <a:noFill/>
                          </a:ln>
                          <a:solidFill>
                            <a:schemeClr val="tx1"/>
                          </a:solidFill>
                          <a:effectLst/>
                          <a:latin typeface="+mn-lt"/>
                          <a:cs typeface="Times New Roman" pitchFamily="18" charset="0"/>
                        </a:rPr>
                        <a:t>/hr</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11.43</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11.43</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11.43</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714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Drift loss</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M</a:t>
                      </a:r>
                      <a:r>
                        <a:rPr kumimoji="0" lang="en-US" sz="2400" b="0" i="0" u="none" strike="noStrike" cap="none" normalizeH="0" baseline="30000" dirty="0">
                          <a:ln>
                            <a:noFill/>
                          </a:ln>
                          <a:solidFill>
                            <a:schemeClr val="tx1"/>
                          </a:solidFill>
                          <a:effectLst/>
                          <a:latin typeface="+mn-lt"/>
                          <a:cs typeface="Times New Roman" pitchFamily="18" charset="0"/>
                        </a:rPr>
                        <a:t>3</a:t>
                      </a:r>
                      <a:r>
                        <a:rPr kumimoji="0" lang="en-US" sz="2400" b="0" i="0" u="none" strike="noStrike" cap="none" normalizeH="0" baseline="0" dirty="0">
                          <a:ln>
                            <a:noFill/>
                          </a:ln>
                          <a:solidFill>
                            <a:schemeClr val="tx1"/>
                          </a:solidFill>
                          <a:effectLst/>
                          <a:latin typeface="+mn-lt"/>
                          <a:cs typeface="Times New Roman" pitchFamily="18" charset="0"/>
                        </a:rPr>
                        <a:t>/hr</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2.97</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2.97</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2.97</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714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Water consumption</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M</a:t>
                      </a:r>
                      <a:r>
                        <a:rPr kumimoji="0" lang="en-US" sz="2400" b="0" i="0" u="none" strike="noStrike" cap="none" normalizeH="0" baseline="30000" dirty="0">
                          <a:ln>
                            <a:noFill/>
                          </a:ln>
                          <a:solidFill>
                            <a:schemeClr val="tx1"/>
                          </a:solidFill>
                          <a:effectLst/>
                          <a:latin typeface="+mn-lt"/>
                          <a:cs typeface="Times New Roman" pitchFamily="18" charset="0"/>
                        </a:rPr>
                        <a:t>3</a:t>
                      </a:r>
                      <a:r>
                        <a:rPr kumimoji="0" lang="en-US" sz="2400" b="0" i="0" u="none" strike="noStrike" cap="none" normalizeH="0" baseline="0" dirty="0">
                          <a:ln>
                            <a:noFill/>
                          </a:ln>
                          <a:solidFill>
                            <a:schemeClr val="tx1"/>
                          </a:solidFill>
                          <a:effectLst/>
                          <a:latin typeface="+mn-lt"/>
                          <a:cs typeface="Times New Roman" pitchFamily="18" charset="0"/>
                        </a:rPr>
                        <a:t>/hr</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14.40</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14.40</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14.40</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714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Specific Power</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kW/TR</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0.011</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0.011</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0.011</a:t>
                      </a:r>
                      <a:endParaRPr kumimoji="0" lang="en-US" sz="4400" b="0" i="0" u="none" strike="noStrike" cap="none" normalizeH="0" baseline="0" dirty="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659703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0" y="0"/>
            <a:ext cx="9144000" cy="1066800"/>
          </a:xfrm>
        </p:spPr>
        <p:txBody>
          <a:bodyPr>
            <a:normAutofit fontScale="90000"/>
          </a:bodyPr>
          <a:lstStyle/>
          <a:p>
            <a:r>
              <a:rPr lang="en-US" b="1" dirty="0"/>
              <a:t>Furnaces</a:t>
            </a:r>
            <a:br>
              <a:rPr lang="en-US" sz="4000" b="1" dirty="0"/>
            </a:br>
            <a:r>
              <a:rPr lang="en-US" sz="2800" b="1" dirty="0"/>
              <a:t>Specific Energy / Efficiency (Direct / Indirect) </a:t>
            </a:r>
          </a:p>
        </p:txBody>
      </p:sp>
      <p:sp>
        <p:nvSpPr>
          <p:cNvPr id="287747" name="Rectangle 3"/>
          <p:cNvSpPr>
            <a:spLocks noGrp="1" noChangeArrowheads="1"/>
          </p:cNvSpPr>
          <p:nvPr>
            <p:ph idx="1"/>
          </p:nvPr>
        </p:nvSpPr>
        <p:spPr>
          <a:xfrm>
            <a:off x="0" y="1295400"/>
            <a:ext cx="9144000" cy="5562600"/>
          </a:xfrm>
        </p:spPr>
        <p:txBody>
          <a:bodyPr>
            <a:normAutofit/>
          </a:bodyPr>
          <a:lstStyle/>
          <a:p>
            <a:pPr>
              <a:lnSpc>
                <a:spcPct val="80000"/>
              </a:lnSpc>
              <a:buFontTx/>
              <a:buNone/>
            </a:pPr>
            <a:r>
              <a:rPr lang="en-US" sz="2400" dirty="0"/>
              <a:t>Measure (during the specified period of time)</a:t>
            </a:r>
          </a:p>
          <a:p>
            <a:pPr>
              <a:lnSpc>
                <a:spcPct val="80000"/>
              </a:lnSpc>
              <a:buFontTx/>
              <a:buNone/>
            </a:pPr>
            <a:endParaRPr lang="en-US" sz="2400" dirty="0"/>
          </a:p>
          <a:p>
            <a:pPr>
              <a:lnSpc>
                <a:spcPct val="80000"/>
              </a:lnSpc>
            </a:pPr>
            <a:r>
              <a:rPr lang="en-US" sz="2400" dirty="0"/>
              <a:t>Useful Heat energy for heating the product </a:t>
            </a:r>
          </a:p>
          <a:p>
            <a:pPr>
              <a:lnSpc>
                <a:spcPct val="80000"/>
              </a:lnSpc>
            </a:pPr>
            <a:r>
              <a:rPr lang="en-US" sz="2400" dirty="0"/>
              <a:t>Total Energy supplied </a:t>
            </a:r>
          </a:p>
          <a:p>
            <a:pPr>
              <a:lnSpc>
                <a:spcPct val="80000"/>
              </a:lnSpc>
            </a:pPr>
            <a:r>
              <a:rPr lang="en-US" sz="2400" dirty="0"/>
              <a:t>Combustion gas analysis – CO</a:t>
            </a:r>
            <a:r>
              <a:rPr lang="en-US" sz="2400" baseline="-10000" dirty="0"/>
              <a:t>2</a:t>
            </a:r>
            <a:r>
              <a:rPr lang="en-US" sz="2400" dirty="0"/>
              <a:t>, O</a:t>
            </a:r>
            <a:r>
              <a:rPr lang="en-US" sz="2400" baseline="-10000" dirty="0"/>
              <a:t>2</a:t>
            </a:r>
            <a:r>
              <a:rPr lang="en-US" sz="2400" dirty="0"/>
              <a:t> &amp; Stack temp</a:t>
            </a:r>
          </a:p>
          <a:p>
            <a:pPr>
              <a:lnSpc>
                <a:spcPct val="80000"/>
              </a:lnSpc>
            </a:pPr>
            <a:r>
              <a:rPr lang="en-US" sz="2400" dirty="0"/>
              <a:t>Surface area and wall temperature </a:t>
            </a:r>
          </a:p>
          <a:p>
            <a:pPr>
              <a:lnSpc>
                <a:spcPct val="80000"/>
              </a:lnSpc>
            </a:pPr>
            <a:r>
              <a:rPr lang="en-US" sz="2400" dirty="0"/>
              <a:t>Furnace temperature &amp; Opening </a:t>
            </a:r>
          </a:p>
          <a:p>
            <a:pPr>
              <a:lnSpc>
                <a:spcPct val="80000"/>
              </a:lnSpc>
            </a:pPr>
            <a:r>
              <a:rPr lang="en-US" sz="2400" dirty="0"/>
              <a:t>Any other sources of losses</a:t>
            </a:r>
          </a:p>
          <a:p>
            <a:pPr>
              <a:lnSpc>
                <a:spcPct val="80000"/>
              </a:lnSpc>
              <a:buFontTx/>
              <a:buNone/>
            </a:pPr>
            <a:endParaRPr lang="en-US" sz="2400" dirty="0"/>
          </a:p>
          <a:p>
            <a:pPr>
              <a:lnSpc>
                <a:spcPct val="80000"/>
              </a:lnSpc>
              <a:buFontTx/>
              <a:buNone/>
            </a:pPr>
            <a:r>
              <a:rPr lang="en-US" sz="2400" dirty="0"/>
              <a:t>Outcome</a:t>
            </a:r>
          </a:p>
          <a:p>
            <a:pPr>
              <a:lnSpc>
                <a:spcPct val="80000"/>
              </a:lnSpc>
              <a:buFontTx/>
              <a:buNone/>
            </a:pPr>
            <a:endParaRPr lang="en-US" sz="2400" dirty="0"/>
          </a:p>
          <a:p>
            <a:pPr>
              <a:lnSpc>
                <a:spcPct val="80000"/>
              </a:lnSpc>
            </a:pPr>
            <a:r>
              <a:rPr lang="en-US" sz="2400" dirty="0"/>
              <a:t>Operating efficiency by direct &amp; indirect method</a:t>
            </a:r>
          </a:p>
          <a:p>
            <a:pPr>
              <a:lnSpc>
                <a:spcPct val="80000"/>
              </a:lnSpc>
            </a:pPr>
            <a:r>
              <a:rPr lang="en-US" sz="2400" dirty="0"/>
              <a:t>Losses with quantification from individual avenue</a:t>
            </a:r>
          </a:p>
          <a:p>
            <a:pPr>
              <a:lnSpc>
                <a:spcPct val="80000"/>
              </a:lnSpc>
            </a:pPr>
            <a:r>
              <a:rPr lang="en-US" sz="2400" dirty="0"/>
              <a:t>Recommended parameters &amp; steps to achieve them</a:t>
            </a:r>
          </a:p>
          <a:p>
            <a:pPr>
              <a:lnSpc>
                <a:spcPct val="80000"/>
              </a:lnSpc>
            </a:pPr>
            <a:r>
              <a:rPr lang="en-US" sz="2400" dirty="0"/>
              <a:t>Potential saving with cost benefit analysis</a:t>
            </a:r>
          </a:p>
        </p:txBody>
      </p:sp>
    </p:spTree>
    <p:extLst>
      <p:ext uri="{BB962C8B-B14F-4D97-AF65-F5344CB8AC3E}">
        <p14:creationId xmlns:p14="http://schemas.microsoft.com/office/powerpoint/2010/main" val="3385739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0" y="0"/>
            <a:ext cx="9144000" cy="1066800"/>
          </a:xfrm>
        </p:spPr>
        <p:txBody>
          <a:bodyPr>
            <a:normAutofit/>
          </a:bodyPr>
          <a:lstStyle/>
          <a:p>
            <a:r>
              <a:rPr lang="en-US" b="1" dirty="0"/>
              <a:t>Illumination &amp; Indoor Air  Quality </a:t>
            </a:r>
          </a:p>
        </p:txBody>
      </p:sp>
      <p:sp>
        <p:nvSpPr>
          <p:cNvPr id="367619" name="Rectangle 3"/>
          <p:cNvSpPr>
            <a:spLocks noGrp="1" noChangeArrowheads="1"/>
          </p:cNvSpPr>
          <p:nvPr>
            <p:ph idx="1"/>
          </p:nvPr>
        </p:nvSpPr>
        <p:spPr>
          <a:xfrm>
            <a:off x="0" y="1219200"/>
            <a:ext cx="9144000" cy="5638800"/>
          </a:xfrm>
        </p:spPr>
        <p:txBody>
          <a:bodyPr>
            <a:normAutofit/>
          </a:bodyPr>
          <a:lstStyle/>
          <a:p>
            <a:pPr>
              <a:lnSpc>
                <a:spcPct val="90000"/>
              </a:lnSpc>
              <a:buFontTx/>
              <a:buNone/>
            </a:pPr>
            <a:endParaRPr lang="en-US" sz="2400" dirty="0"/>
          </a:p>
          <a:p>
            <a:pPr>
              <a:lnSpc>
                <a:spcPct val="90000"/>
              </a:lnSpc>
            </a:pPr>
            <a:r>
              <a:rPr lang="en-US" sz="2400" dirty="0"/>
              <a:t>Illumination Level </a:t>
            </a:r>
          </a:p>
          <a:p>
            <a:pPr>
              <a:lnSpc>
                <a:spcPct val="90000"/>
              </a:lnSpc>
            </a:pPr>
            <a:endParaRPr lang="en-US" sz="2400" dirty="0"/>
          </a:p>
          <a:p>
            <a:pPr>
              <a:lnSpc>
                <a:spcPct val="90000"/>
              </a:lnSpc>
            </a:pPr>
            <a:r>
              <a:rPr lang="en-US" sz="2400" dirty="0"/>
              <a:t>Temperature </a:t>
            </a:r>
          </a:p>
          <a:p>
            <a:pPr>
              <a:lnSpc>
                <a:spcPct val="90000"/>
              </a:lnSpc>
            </a:pPr>
            <a:endParaRPr lang="en-US" sz="2400" dirty="0"/>
          </a:p>
          <a:p>
            <a:pPr>
              <a:lnSpc>
                <a:spcPct val="90000"/>
              </a:lnSpc>
            </a:pPr>
            <a:r>
              <a:rPr lang="en-US" sz="2400" dirty="0"/>
              <a:t>Relative Humidity (RH)</a:t>
            </a:r>
          </a:p>
          <a:p>
            <a:pPr>
              <a:lnSpc>
                <a:spcPct val="90000"/>
              </a:lnSpc>
            </a:pPr>
            <a:endParaRPr lang="en-US" sz="2400" dirty="0"/>
          </a:p>
          <a:p>
            <a:pPr>
              <a:lnSpc>
                <a:spcPct val="90000"/>
              </a:lnSpc>
            </a:pPr>
            <a:r>
              <a:rPr lang="en-US" sz="2400" dirty="0"/>
              <a:t>Carbon dioxide (CO</a:t>
            </a:r>
            <a:r>
              <a:rPr lang="en-US" sz="2400" baseline="-25000" dirty="0"/>
              <a:t>2</a:t>
            </a:r>
            <a:r>
              <a:rPr lang="en-US" sz="2400" dirty="0"/>
              <a:t>) contents </a:t>
            </a:r>
          </a:p>
          <a:p>
            <a:pPr>
              <a:lnSpc>
                <a:spcPct val="90000"/>
              </a:lnSpc>
              <a:buFontTx/>
              <a:buNone/>
            </a:pPr>
            <a:endParaRPr lang="en-US" sz="2400" dirty="0"/>
          </a:p>
        </p:txBody>
      </p:sp>
    </p:spTree>
    <p:extLst>
      <p:ext uri="{BB962C8B-B14F-4D97-AF65-F5344CB8AC3E}">
        <p14:creationId xmlns:p14="http://schemas.microsoft.com/office/powerpoint/2010/main" val="18843151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481408639"/>
              </p:ext>
            </p:extLst>
          </p:nvPr>
        </p:nvGraphicFramePr>
        <p:xfrm>
          <a:off x="76200" y="76200"/>
          <a:ext cx="9067800" cy="678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1139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078922723"/>
              </p:ext>
            </p:extLst>
          </p:nvPr>
        </p:nvGraphicFramePr>
        <p:xfrm>
          <a:off x="76200" y="152400"/>
          <a:ext cx="9067800" cy="670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7545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104293881"/>
              </p:ext>
            </p:extLst>
          </p:nvPr>
        </p:nvGraphicFramePr>
        <p:xfrm>
          <a:off x="0" y="0"/>
          <a:ext cx="9067800" cy="6781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90132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90674125"/>
              </p:ext>
            </p:extLst>
          </p:nvPr>
        </p:nvGraphicFramePr>
        <p:xfrm>
          <a:off x="0" y="152401"/>
          <a:ext cx="9067800" cy="655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0989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3664732890"/>
              </p:ext>
            </p:extLst>
          </p:nvPr>
        </p:nvGraphicFramePr>
        <p:xfrm>
          <a:off x="76200" y="76200"/>
          <a:ext cx="8991600" cy="670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27790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0" y="0"/>
            <a:ext cx="9144000" cy="1066800"/>
          </a:xfrm>
        </p:spPr>
        <p:txBody>
          <a:bodyPr>
            <a:normAutofit fontScale="90000"/>
          </a:bodyPr>
          <a:lstStyle/>
          <a:p>
            <a:r>
              <a:rPr lang="en-US" sz="4000" b="1" dirty="0"/>
              <a:t>Study of Distribution System</a:t>
            </a:r>
            <a:br>
              <a:rPr lang="en-US" sz="4000" b="1" dirty="0">
                <a:solidFill>
                  <a:schemeClr val="tx1"/>
                </a:solidFill>
              </a:rPr>
            </a:br>
            <a:r>
              <a:rPr lang="en-US" sz="2800" b="1" dirty="0"/>
              <a:t>Energy loss / Heat ingress / Leakages </a:t>
            </a:r>
          </a:p>
        </p:txBody>
      </p:sp>
      <p:sp>
        <p:nvSpPr>
          <p:cNvPr id="361475" name="Rectangle 3"/>
          <p:cNvSpPr>
            <a:spLocks noGrp="1" noChangeArrowheads="1"/>
          </p:cNvSpPr>
          <p:nvPr>
            <p:ph idx="1"/>
          </p:nvPr>
        </p:nvSpPr>
        <p:spPr>
          <a:xfrm>
            <a:off x="0" y="1219200"/>
            <a:ext cx="9144000" cy="5638800"/>
          </a:xfrm>
        </p:spPr>
        <p:txBody>
          <a:bodyPr/>
          <a:lstStyle/>
          <a:p>
            <a:pPr>
              <a:lnSpc>
                <a:spcPct val="80000"/>
              </a:lnSpc>
            </a:pPr>
            <a:endParaRPr lang="en-US" sz="2400" dirty="0"/>
          </a:p>
          <a:p>
            <a:pPr>
              <a:lnSpc>
                <a:spcPct val="80000"/>
              </a:lnSpc>
            </a:pPr>
            <a:r>
              <a:rPr lang="en-US" sz="2400" dirty="0"/>
              <a:t>Cooling water system</a:t>
            </a:r>
          </a:p>
          <a:p>
            <a:pPr lvl="1">
              <a:lnSpc>
                <a:spcPct val="80000"/>
              </a:lnSpc>
            </a:pPr>
            <a:r>
              <a:rPr lang="en-US" sz="2400" dirty="0"/>
              <a:t>Pressure drop</a:t>
            </a:r>
          </a:p>
          <a:p>
            <a:pPr lvl="1">
              <a:lnSpc>
                <a:spcPct val="80000"/>
              </a:lnSpc>
              <a:buFont typeface="Tahoma" pitchFamily="34" charset="0"/>
              <a:buNone/>
            </a:pPr>
            <a:endParaRPr lang="en-US" sz="2400" dirty="0"/>
          </a:p>
          <a:p>
            <a:pPr>
              <a:lnSpc>
                <a:spcPct val="80000"/>
              </a:lnSpc>
            </a:pPr>
            <a:r>
              <a:rPr lang="en-US" sz="2400" dirty="0"/>
              <a:t>Compressed air system</a:t>
            </a:r>
          </a:p>
          <a:p>
            <a:pPr lvl="1">
              <a:lnSpc>
                <a:spcPct val="80000"/>
              </a:lnSpc>
            </a:pPr>
            <a:r>
              <a:rPr lang="en-US" sz="2400" dirty="0"/>
              <a:t>Pressure drop</a:t>
            </a:r>
          </a:p>
          <a:p>
            <a:pPr lvl="1">
              <a:lnSpc>
                <a:spcPct val="80000"/>
              </a:lnSpc>
            </a:pPr>
            <a:r>
              <a:rPr lang="en-US" sz="2400" dirty="0"/>
              <a:t>Leakages </a:t>
            </a:r>
          </a:p>
          <a:p>
            <a:pPr>
              <a:lnSpc>
                <a:spcPct val="80000"/>
              </a:lnSpc>
              <a:buFontTx/>
              <a:buNone/>
            </a:pPr>
            <a:endParaRPr lang="en-US" sz="2400" dirty="0"/>
          </a:p>
          <a:p>
            <a:pPr>
              <a:lnSpc>
                <a:spcPct val="80000"/>
              </a:lnSpc>
            </a:pPr>
            <a:r>
              <a:rPr lang="en-US" sz="2400" dirty="0"/>
              <a:t>Electrical distribution system</a:t>
            </a:r>
          </a:p>
          <a:p>
            <a:pPr lvl="1">
              <a:lnSpc>
                <a:spcPct val="80000"/>
              </a:lnSpc>
            </a:pPr>
            <a:r>
              <a:rPr lang="en-US" sz="2400" dirty="0"/>
              <a:t>Cable losses</a:t>
            </a:r>
          </a:p>
          <a:p>
            <a:pPr lvl="1">
              <a:lnSpc>
                <a:spcPct val="80000"/>
              </a:lnSpc>
            </a:pPr>
            <a:r>
              <a:rPr lang="en-US" sz="2400" dirty="0"/>
              <a:t>Transformers</a:t>
            </a:r>
          </a:p>
          <a:p>
            <a:pPr lvl="1">
              <a:lnSpc>
                <a:spcPct val="80000"/>
              </a:lnSpc>
            </a:pPr>
            <a:r>
              <a:rPr lang="en-US" sz="2400" dirty="0"/>
              <a:t>Capacitors </a:t>
            </a:r>
          </a:p>
        </p:txBody>
      </p:sp>
    </p:spTree>
    <p:extLst>
      <p:ext uri="{BB962C8B-B14F-4D97-AF65-F5344CB8AC3E}">
        <p14:creationId xmlns:p14="http://schemas.microsoft.com/office/powerpoint/2010/main" val="3977285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0" y="0"/>
            <a:ext cx="9144000" cy="1143000"/>
          </a:xfrm>
        </p:spPr>
        <p:txBody>
          <a:bodyPr/>
          <a:lstStyle/>
          <a:p>
            <a:pPr eaLnBrk="1" hangingPunct="1">
              <a:defRPr/>
            </a:pPr>
            <a:r>
              <a:rPr lang="en-US" b="1" dirty="0"/>
              <a:t>Senergy </a:t>
            </a:r>
          </a:p>
        </p:txBody>
      </p:sp>
      <p:sp>
        <p:nvSpPr>
          <p:cNvPr id="258051" name="Rectangle 3"/>
          <p:cNvSpPr>
            <a:spLocks noGrp="1" noChangeArrowheads="1"/>
          </p:cNvSpPr>
          <p:nvPr>
            <p:ph idx="1"/>
          </p:nvPr>
        </p:nvSpPr>
        <p:spPr>
          <a:xfrm>
            <a:off x="0" y="1524000"/>
            <a:ext cx="9144000" cy="5181600"/>
          </a:xfrm>
        </p:spPr>
        <p:txBody>
          <a:bodyPr/>
          <a:lstStyle/>
          <a:p>
            <a:pPr eaLnBrk="1" hangingPunct="1">
              <a:defRPr/>
            </a:pPr>
            <a:r>
              <a:rPr lang="en-US" sz="2800" dirty="0"/>
              <a:t>Interactive studies.</a:t>
            </a:r>
          </a:p>
          <a:p>
            <a:pPr eaLnBrk="1" hangingPunct="1">
              <a:defRPr/>
            </a:pPr>
            <a:endParaRPr lang="en-US" sz="2800" dirty="0"/>
          </a:p>
          <a:p>
            <a:pPr eaLnBrk="1" hangingPunct="1">
              <a:defRPr/>
            </a:pPr>
            <a:r>
              <a:rPr lang="en-US" sz="2800" dirty="0"/>
              <a:t>Practical &amp; Realistic Suggestions.</a:t>
            </a:r>
          </a:p>
          <a:p>
            <a:pPr eaLnBrk="1" hangingPunct="1">
              <a:defRPr/>
            </a:pPr>
            <a:endParaRPr lang="en-US" sz="2800" dirty="0"/>
          </a:p>
          <a:p>
            <a:pPr eaLnBrk="1" hangingPunct="1">
              <a:defRPr/>
            </a:pPr>
            <a:r>
              <a:rPr lang="en-US" sz="2800" dirty="0"/>
              <a:t>Turnkey Consultancy during Implementation.</a:t>
            </a:r>
          </a:p>
          <a:p>
            <a:pPr eaLnBrk="1" hangingPunct="1">
              <a:defRPr/>
            </a:pPr>
            <a:endParaRPr lang="en-US" sz="2800" dirty="0"/>
          </a:p>
          <a:p>
            <a:pPr eaLnBrk="1" hangingPunct="1">
              <a:defRPr/>
            </a:pPr>
            <a:r>
              <a:rPr lang="en-US" sz="2800" dirty="0"/>
              <a:t>Long term services for Sustainable Savings &amp; Continuous Improvements.</a:t>
            </a:r>
          </a:p>
          <a:p>
            <a:pPr eaLnBrk="1" hangingPunct="1">
              <a:defRPr/>
            </a:pPr>
            <a:endParaRPr lang="en-US" sz="2800" dirty="0"/>
          </a:p>
          <a:p>
            <a:pPr eaLnBrk="1" hangingPunct="1">
              <a:defRPr/>
            </a:pPr>
            <a:r>
              <a:rPr lang="en-US" sz="2800" dirty="0"/>
              <a:t>Basic &amp; Advanced Training Programs. </a:t>
            </a:r>
          </a:p>
          <a:p>
            <a:pPr eaLnBrk="1" hangingPunct="1">
              <a:defRPr/>
            </a:pPr>
            <a:endParaRPr lang="en-US"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0" y="0"/>
            <a:ext cx="9144000" cy="838200"/>
          </a:xfrm>
        </p:spPr>
        <p:txBody>
          <a:bodyPr/>
          <a:lstStyle/>
          <a:p>
            <a:pPr marL="838200" indent="-838200" algn="ctr" eaLnBrk="1" hangingPunct="1">
              <a:defRPr/>
            </a:pPr>
            <a:r>
              <a:rPr lang="en-US" sz="3600" b="1" dirty="0"/>
              <a:t>Utilization </a:t>
            </a:r>
          </a:p>
        </p:txBody>
      </p:sp>
      <p:sp>
        <p:nvSpPr>
          <p:cNvPr id="3" name="Rectangle 3"/>
          <p:cNvSpPr txBox="1">
            <a:spLocks noChangeArrowheads="1"/>
          </p:cNvSpPr>
          <p:nvPr/>
        </p:nvSpPr>
        <p:spPr bwMode="auto">
          <a:xfrm>
            <a:off x="0" y="1219200"/>
            <a:ext cx="9144000" cy="5867400"/>
          </a:xfrm>
          <a:prstGeom prst="rect">
            <a:avLst/>
          </a:prstGeom>
          <a:noFill/>
          <a:ln w="9525">
            <a:noFill/>
            <a:miter lim="800000"/>
            <a:headEnd/>
            <a:tailEnd/>
          </a:ln>
          <a:effectLst/>
        </p:spPr>
        <p:txBody>
          <a:bodyPr/>
          <a:lstStyle/>
          <a:p>
            <a:pPr marL="342900" indent="-342900">
              <a:lnSpc>
                <a:spcPct val="80000"/>
              </a:lnSpc>
              <a:spcBef>
                <a:spcPct val="20000"/>
              </a:spcBef>
              <a:buClr>
                <a:schemeClr val="tx1"/>
              </a:buClr>
              <a:buSzPct val="120000"/>
              <a:buFontTx/>
              <a:buChar char="•"/>
              <a:defRPr/>
            </a:pPr>
            <a:endParaRPr lang="en-US" sz="2400" kern="0" dirty="0">
              <a:effectLst>
                <a:outerShdw blurRad="38100" dist="38100" dir="2700000" algn="tl">
                  <a:srgbClr val="000000"/>
                </a:outerShdw>
              </a:effectLst>
              <a:latin typeface="+mn-lt"/>
              <a:cs typeface="+mn-cs"/>
            </a:endParaRPr>
          </a:p>
          <a:p>
            <a:pPr marL="342900" indent="-342900">
              <a:lnSpc>
                <a:spcPct val="80000"/>
              </a:lnSpc>
              <a:spcBef>
                <a:spcPct val="20000"/>
              </a:spcBef>
              <a:buClr>
                <a:schemeClr val="tx1"/>
              </a:buClr>
              <a:buSzPct val="120000"/>
              <a:buFontTx/>
              <a:buChar char="•"/>
              <a:defRPr/>
            </a:pPr>
            <a:r>
              <a:rPr lang="en-US" sz="2800" kern="0" dirty="0">
                <a:latin typeface="+mn-lt"/>
                <a:cs typeface="+mn-cs"/>
              </a:rPr>
              <a:t>Over / Under Sized Equipment</a:t>
            </a:r>
          </a:p>
          <a:p>
            <a:pPr marL="800100" lvl="1" indent="-342900">
              <a:lnSpc>
                <a:spcPct val="80000"/>
              </a:lnSpc>
              <a:spcBef>
                <a:spcPct val="20000"/>
              </a:spcBef>
              <a:buClr>
                <a:schemeClr val="tx1"/>
              </a:buClr>
              <a:buSzPct val="120000"/>
              <a:buFont typeface="Wingdings" pitchFamily="2" charset="2"/>
              <a:buChar char="§"/>
              <a:defRPr/>
            </a:pPr>
            <a:r>
              <a:rPr lang="en-US" sz="2400" kern="0" dirty="0">
                <a:latin typeface="+mn-lt"/>
                <a:cs typeface="+mn-cs"/>
              </a:rPr>
              <a:t>Pumps, refrigeration compressors, cooling towers </a:t>
            </a:r>
            <a:r>
              <a:rPr lang="en-US" sz="2800" kern="0" dirty="0">
                <a:latin typeface="+mn-lt"/>
                <a:cs typeface="+mn-cs"/>
              </a:rPr>
              <a:t>  </a:t>
            </a:r>
          </a:p>
          <a:p>
            <a:pPr marL="342900" indent="-342900">
              <a:lnSpc>
                <a:spcPct val="80000"/>
              </a:lnSpc>
              <a:spcBef>
                <a:spcPct val="20000"/>
              </a:spcBef>
              <a:buClr>
                <a:schemeClr val="tx1"/>
              </a:buClr>
              <a:buSzPct val="120000"/>
              <a:buFontTx/>
              <a:buChar char="•"/>
              <a:defRPr/>
            </a:pPr>
            <a:endParaRPr lang="en-US" sz="2800" kern="0" dirty="0">
              <a:latin typeface="+mn-lt"/>
              <a:cs typeface="+mn-cs"/>
            </a:endParaRPr>
          </a:p>
          <a:p>
            <a:pPr marL="342900" indent="-342900">
              <a:lnSpc>
                <a:spcPct val="80000"/>
              </a:lnSpc>
              <a:spcBef>
                <a:spcPct val="20000"/>
              </a:spcBef>
              <a:buClr>
                <a:schemeClr val="tx1"/>
              </a:buClr>
              <a:buSzPct val="120000"/>
              <a:buFontTx/>
              <a:buChar char="•"/>
              <a:defRPr/>
            </a:pPr>
            <a:r>
              <a:rPr lang="en-US" sz="2800" kern="0" dirty="0">
                <a:latin typeface="+mn-lt"/>
                <a:cs typeface="+mn-cs"/>
              </a:rPr>
              <a:t>High Grade Energy for Low Grade Applications </a:t>
            </a:r>
          </a:p>
          <a:p>
            <a:pPr marL="800100" lvl="1" indent="-342900">
              <a:lnSpc>
                <a:spcPct val="80000"/>
              </a:lnSpc>
              <a:spcBef>
                <a:spcPct val="20000"/>
              </a:spcBef>
              <a:buClr>
                <a:schemeClr val="tx1"/>
              </a:buClr>
              <a:buSzPct val="120000"/>
              <a:buFont typeface="Wingdings" pitchFamily="2" charset="2"/>
              <a:buChar char="§"/>
              <a:defRPr/>
            </a:pPr>
            <a:r>
              <a:rPr lang="en-US" sz="2400" kern="0" dirty="0">
                <a:latin typeface="+mn-lt"/>
                <a:cs typeface="+mn-cs"/>
              </a:rPr>
              <a:t>Compressed air for cleaning, brine in place of chilled water </a:t>
            </a:r>
          </a:p>
          <a:p>
            <a:pPr marL="800100" lvl="1" indent="-342900">
              <a:lnSpc>
                <a:spcPct val="80000"/>
              </a:lnSpc>
              <a:spcBef>
                <a:spcPct val="20000"/>
              </a:spcBef>
              <a:buClr>
                <a:schemeClr val="tx1"/>
              </a:buClr>
              <a:buSzPct val="120000"/>
              <a:defRPr/>
            </a:pPr>
            <a:r>
              <a:rPr lang="en-US" sz="2400" kern="0" dirty="0">
                <a:latin typeface="+mn-lt"/>
                <a:cs typeface="+mn-cs"/>
              </a:rPr>
              <a:t> </a:t>
            </a:r>
          </a:p>
          <a:p>
            <a:pPr marL="342900" indent="-342900">
              <a:lnSpc>
                <a:spcPct val="80000"/>
              </a:lnSpc>
              <a:spcBef>
                <a:spcPct val="20000"/>
              </a:spcBef>
              <a:buClr>
                <a:schemeClr val="tx1"/>
              </a:buClr>
              <a:buSzPct val="120000"/>
              <a:buFontTx/>
              <a:buChar char="•"/>
              <a:defRPr/>
            </a:pPr>
            <a:r>
              <a:rPr lang="en-US" sz="2800" kern="0" dirty="0">
                <a:latin typeface="+mn-lt"/>
                <a:cs typeface="+mn-cs"/>
              </a:rPr>
              <a:t>Unwarranted &amp; Rigid Specifications.</a:t>
            </a:r>
          </a:p>
          <a:p>
            <a:pPr marL="800100" lvl="1" indent="-342900">
              <a:lnSpc>
                <a:spcPct val="80000"/>
              </a:lnSpc>
              <a:spcBef>
                <a:spcPct val="20000"/>
              </a:spcBef>
              <a:buClr>
                <a:schemeClr val="tx1"/>
              </a:buClr>
              <a:buSzPct val="120000"/>
              <a:buFont typeface="Wingdings" pitchFamily="2" charset="2"/>
              <a:buChar char="§"/>
              <a:defRPr/>
            </a:pPr>
            <a:r>
              <a:rPr lang="en-US" sz="2400" kern="0" dirty="0">
                <a:latin typeface="+mn-lt"/>
                <a:cs typeface="+mn-cs"/>
              </a:rPr>
              <a:t>Stringent hall Conditions, air conditioning / lighting in unoccupied area   </a:t>
            </a:r>
          </a:p>
          <a:p>
            <a:pPr marL="342900" indent="-342900">
              <a:lnSpc>
                <a:spcPct val="80000"/>
              </a:lnSpc>
              <a:spcBef>
                <a:spcPct val="20000"/>
              </a:spcBef>
              <a:buClr>
                <a:schemeClr val="tx1"/>
              </a:buClr>
              <a:buSzPct val="120000"/>
              <a:buFontTx/>
              <a:buChar char="•"/>
              <a:defRPr/>
            </a:pPr>
            <a:endParaRPr lang="en-US" sz="2800" kern="0" dirty="0">
              <a:latin typeface="+mn-lt"/>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76200" y="0"/>
            <a:ext cx="9067800" cy="1219200"/>
          </a:xfrm>
        </p:spPr>
        <p:txBody>
          <a:bodyPr/>
          <a:lstStyle/>
          <a:p>
            <a:pPr marL="838200" indent="-838200" algn="ctr" eaLnBrk="1" hangingPunct="1">
              <a:defRPr/>
            </a:pPr>
            <a:r>
              <a:rPr lang="en-US" sz="3600" b="1" dirty="0"/>
              <a:t>Recovery of Waste Energy</a:t>
            </a:r>
          </a:p>
        </p:txBody>
      </p:sp>
      <p:sp>
        <p:nvSpPr>
          <p:cNvPr id="3" name="Rectangle 3"/>
          <p:cNvSpPr txBox="1">
            <a:spLocks noChangeArrowheads="1"/>
          </p:cNvSpPr>
          <p:nvPr/>
        </p:nvSpPr>
        <p:spPr bwMode="auto">
          <a:xfrm>
            <a:off x="0" y="1447800"/>
            <a:ext cx="9144000" cy="5638800"/>
          </a:xfrm>
          <a:prstGeom prst="rect">
            <a:avLst/>
          </a:prstGeom>
          <a:noFill/>
          <a:ln w="9525">
            <a:noFill/>
            <a:miter lim="800000"/>
            <a:headEnd/>
            <a:tailEnd/>
          </a:ln>
          <a:effectLst/>
        </p:spPr>
        <p:txBody>
          <a:bodyPr/>
          <a:lstStyle/>
          <a:p>
            <a:pPr marL="342900" indent="-342900">
              <a:lnSpc>
                <a:spcPct val="80000"/>
              </a:lnSpc>
              <a:spcBef>
                <a:spcPct val="20000"/>
              </a:spcBef>
              <a:buClr>
                <a:schemeClr val="tx1"/>
              </a:buClr>
              <a:buSzPct val="120000"/>
              <a:buFontTx/>
              <a:buChar char="•"/>
              <a:defRPr/>
            </a:pPr>
            <a:endParaRPr lang="en-US" sz="2400" kern="0" dirty="0">
              <a:effectLst>
                <a:outerShdw blurRad="38100" dist="38100" dir="2700000" algn="tl">
                  <a:srgbClr val="000000"/>
                </a:outerShdw>
              </a:effectLst>
              <a:latin typeface="+mn-lt"/>
              <a:cs typeface="+mn-cs"/>
            </a:endParaRPr>
          </a:p>
          <a:p>
            <a:pPr marL="342900" indent="-342900">
              <a:lnSpc>
                <a:spcPct val="80000"/>
              </a:lnSpc>
              <a:spcBef>
                <a:spcPct val="20000"/>
              </a:spcBef>
              <a:buClr>
                <a:schemeClr val="tx1"/>
              </a:buClr>
              <a:buSzPct val="120000"/>
              <a:buFontTx/>
              <a:buChar char="•"/>
              <a:defRPr/>
            </a:pPr>
            <a:r>
              <a:rPr lang="en-US" sz="2800" kern="0" dirty="0">
                <a:latin typeface="+mn-lt"/>
                <a:cs typeface="+mn-cs"/>
              </a:rPr>
              <a:t>Recovery from Hot / Cold Effluent</a:t>
            </a:r>
          </a:p>
          <a:p>
            <a:pPr lvl="1">
              <a:lnSpc>
                <a:spcPct val="80000"/>
              </a:lnSpc>
              <a:spcBef>
                <a:spcPct val="20000"/>
              </a:spcBef>
              <a:buClr>
                <a:schemeClr val="tx1"/>
              </a:buClr>
              <a:buSzPct val="120000"/>
              <a:defRPr/>
            </a:pPr>
            <a:endParaRPr lang="en-US" sz="2400" kern="0" dirty="0">
              <a:latin typeface="+mn-lt"/>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0" y="0"/>
            <a:ext cx="9144000" cy="990600"/>
          </a:xfrm>
        </p:spPr>
        <p:txBody>
          <a:bodyPr/>
          <a:lstStyle/>
          <a:p>
            <a:pPr marL="838200" indent="-838200" algn="ctr" eaLnBrk="1" hangingPunct="1">
              <a:defRPr/>
            </a:pPr>
            <a:r>
              <a:rPr lang="en-US" sz="3600" b="1" dirty="0"/>
              <a:t>Cost of Energy  </a:t>
            </a:r>
          </a:p>
        </p:txBody>
      </p:sp>
      <p:sp>
        <p:nvSpPr>
          <p:cNvPr id="3" name="Rectangle 3"/>
          <p:cNvSpPr txBox="1">
            <a:spLocks noChangeArrowheads="1"/>
          </p:cNvSpPr>
          <p:nvPr/>
        </p:nvSpPr>
        <p:spPr bwMode="auto">
          <a:xfrm>
            <a:off x="0" y="1143000"/>
            <a:ext cx="9144000" cy="5943600"/>
          </a:xfrm>
          <a:prstGeom prst="rect">
            <a:avLst/>
          </a:prstGeom>
          <a:noFill/>
          <a:ln w="9525">
            <a:noFill/>
            <a:miter lim="800000"/>
            <a:headEnd/>
            <a:tailEnd/>
          </a:ln>
          <a:effectLst/>
        </p:spPr>
        <p:txBody>
          <a:bodyPr/>
          <a:lstStyle/>
          <a:p>
            <a:pPr marL="342900" indent="-342900">
              <a:lnSpc>
                <a:spcPct val="80000"/>
              </a:lnSpc>
              <a:spcBef>
                <a:spcPct val="20000"/>
              </a:spcBef>
              <a:buClr>
                <a:schemeClr val="tx1"/>
              </a:buClr>
              <a:buSzPct val="120000"/>
              <a:buFontTx/>
              <a:buChar char="•"/>
              <a:defRPr/>
            </a:pPr>
            <a:endParaRPr lang="en-US" sz="2400" kern="0" dirty="0">
              <a:effectLst>
                <a:outerShdw blurRad="38100" dist="38100" dir="2700000" algn="tl">
                  <a:srgbClr val="000000"/>
                </a:outerShdw>
              </a:effectLst>
              <a:latin typeface="+mn-lt"/>
              <a:cs typeface="+mn-cs"/>
            </a:endParaRPr>
          </a:p>
          <a:p>
            <a:pPr marL="342900" indent="-342900">
              <a:lnSpc>
                <a:spcPct val="80000"/>
              </a:lnSpc>
              <a:spcBef>
                <a:spcPct val="20000"/>
              </a:spcBef>
              <a:buClr>
                <a:schemeClr val="tx1"/>
              </a:buClr>
              <a:buSzPct val="120000"/>
              <a:buFontTx/>
              <a:buChar char="•"/>
              <a:defRPr/>
            </a:pPr>
            <a:r>
              <a:rPr lang="en-US" sz="2800" kern="0" dirty="0">
                <a:latin typeface="+mn-lt"/>
                <a:cs typeface="+mn-cs"/>
              </a:rPr>
              <a:t>Avail Maximum Tariff Concessions &amp; Benefits </a:t>
            </a:r>
          </a:p>
          <a:p>
            <a:pPr marL="800100" lvl="1" indent="-342900">
              <a:lnSpc>
                <a:spcPct val="80000"/>
              </a:lnSpc>
              <a:spcBef>
                <a:spcPct val="20000"/>
              </a:spcBef>
              <a:buClr>
                <a:schemeClr val="tx1"/>
              </a:buClr>
              <a:buSzPct val="120000"/>
              <a:buFont typeface="Wingdings" pitchFamily="2" charset="2"/>
              <a:buChar char="§"/>
              <a:defRPr/>
            </a:pPr>
            <a:r>
              <a:rPr lang="en-US" sz="2400" kern="0" dirty="0">
                <a:latin typeface="+mn-lt"/>
                <a:cs typeface="+mn-cs"/>
              </a:rPr>
              <a:t>Unity PF, Night Operation, Bulk Discount, Bulk Purchases </a:t>
            </a:r>
          </a:p>
          <a:p>
            <a:pPr marL="342900" indent="-342900">
              <a:lnSpc>
                <a:spcPct val="80000"/>
              </a:lnSpc>
              <a:spcBef>
                <a:spcPct val="20000"/>
              </a:spcBef>
              <a:buClr>
                <a:schemeClr val="tx1"/>
              </a:buClr>
              <a:buSzPct val="120000"/>
              <a:buFontTx/>
              <a:buChar char="•"/>
              <a:defRPr/>
            </a:pPr>
            <a:endParaRPr lang="en-US" sz="2800" kern="0" dirty="0">
              <a:latin typeface="+mn-lt"/>
              <a:cs typeface="+mn-cs"/>
            </a:endParaRPr>
          </a:p>
          <a:p>
            <a:pPr marL="342900" indent="-342900">
              <a:lnSpc>
                <a:spcPct val="80000"/>
              </a:lnSpc>
              <a:spcBef>
                <a:spcPct val="20000"/>
              </a:spcBef>
              <a:buClr>
                <a:schemeClr val="tx1"/>
              </a:buClr>
              <a:buSzPct val="120000"/>
              <a:buFontTx/>
              <a:buChar char="•"/>
              <a:defRPr/>
            </a:pPr>
            <a:r>
              <a:rPr lang="en-US" sz="2800" kern="0" dirty="0">
                <a:latin typeface="+mn-lt"/>
                <a:cs typeface="+mn-cs"/>
              </a:rPr>
              <a:t>Switchover to cheaper Fuel</a:t>
            </a:r>
          </a:p>
          <a:p>
            <a:pPr marL="800100" lvl="1" indent="-342900">
              <a:lnSpc>
                <a:spcPct val="80000"/>
              </a:lnSpc>
              <a:spcBef>
                <a:spcPct val="20000"/>
              </a:spcBef>
              <a:buClr>
                <a:schemeClr val="tx1"/>
              </a:buClr>
              <a:buSzPct val="120000"/>
              <a:buFont typeface="Wingdings" pitchFamily="2" charset="2"/>
              <a:buChar char="§"/>
              <a:defRPr/>
            </a:pPr>
            <a:r>
              <a:rPr lang="en-US" sz="2400" kern="0" dirty="0">
                <a:latin typeface="+mn-lt"/>
                <a:cs typeface="+mn-cs"/>
              </a:rPr>
              <a:t>Electrical to fuel (LPG / HSD / Biofuel) heating / solar system, heat pump and/or de-superheater for hot water</a:t>
            </a:r>
          </a:p>
          <a:p>
            <a:pPr lvl="1">
              <a:lnSpc>
                <a:spcPct val="80000"/>
              </a:lnSpc>
              <a:spcBef>
                <a:spcPct val="20000"/>
              </a:spcBef>
              <a:buClr>
                <a:schemeClr val="tx1"/>
              </a:buClr>
              <a:buSzPct val="120000"/>
              <a:defRPr/>
            </a:pPr>
            <a:endParaRPr lang="en-US" sz="2400" kern="0" dirty="0">
              <a:latin typeface="+mn-lt"/>
              <a:cs typeface="+mn-cs"/>
            </a:endParaRPr>
          </a:p>
          <a:p>
            <a:pPr marL="342900" indent="-342900">
              <a:lnSpc>
                <a:spcPct val="80000"/>
              </a:lnSpc>
              <a:spcBef>
                <a:spcPct val="20000"/>
              </a:spcBef>
              <a:buClr>
                <a:schemeClr val="tx1"/>
              </a:buClr>
              <a:buSzPct val="120000"/>
              <a:buFontTx/>
              <a:buChar char="•"/>
              <a:defRPr/>
            </a:pPr>
            <a:r>
              <a:rPr lang="en-US" sz="2800" kern="0" dirty="0">
                <a:latin typeface="+mn-lt"/>
                <a:cs typeface="+mn-cs"/>
              </a:rPr>
              <a:t>Power Exchange </a:t>
            </a:r>
          </a:p>
          <a:p>
            <a:pPr marL="800100" lvl="1" indent="-342900">
              <a:lnSpc>
                <a:spcPct val="80000"/>
              </a:lnSpc>
              <a:spcBef>
                <a:spcPct val="20000"/>
              </a:spcBef>
              <a:buClr>
                <a:schemeClr val="tx1"/>
              </a:buClr>
              <a:buSzPct val="120000"/>
              <a:buFont typeface="Wingdings" pitchFamily="2" charset="2"/>
              <a:buChar char="§"/>
              <a:defRPr/>
            </a:pPr>
            <a:r>
              <a:rPr lang="en-US" sz="2400" kern="0" dirty="0"/>
              <a:t>Procuring power through power exchange</a:t>
            </a:r>
          </a:p>
          <a:p>
            <a:pPr marL="342900" indent="-342900">
              <a:lnSpc>
                <a:spcPct val="80000"/>
              </a:lnSpc>
              <a:spcBef>
                <a:spcPct val="20000"/>
              </a:spcBef>
              <a:buClr>
                <a:schemeClr val="tx1"/>
              </a:buClr>
              <a:buSzPct val="120000"/>
              <a:buFontTx/>
              <a:buChar char="•"/>
              <a:defRPr/>
            </a:pPr>
            <a:endParaRPr lang="en-US" sz="2800" kern="0" dirty="0">
              <a:latin typeface="+mn-lt"/>
              <a:cs typeface="+mn-cs"/>
            </a:endParaRPr>
          </a:p>
          <a:p>
            <a:pPr marL="342900" indent="-342900">
              <a:lnSpc>
                <a:spcPct val="80000"/>
              </a:lnSpc>
              <a:spcBef>
                <a:spcPct val="20000"/>
              </a:spcBef>
              <a:buClr>
                <a:schemeClr val="tx1"/>
              </a:buClr>
              <a:buSzPct val="120000"/>
              <a:buFontTx/>
              <a:buChar char="•"/>
              <a:defRPr/>
            </a:pPr>
            <a:endParaRPr lang="en-US" sz="2800" kern="0" dirty="0">
              <a:latin typeface="+mn-lt"/>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4194" name="Rectangle 2"/>
          <p:cNvSpPr>
            <a:spLocks noGrp="1" noChangeArrowheads="1"/>
          </p:cNvSpPr>
          <p:nvPr>
            <p:ph idx="1"/>
          </p:nvPr>
        </p:nvSpPr>
        <p:spPr/>
        <p:txBody>
          <a:bodyPr lIns="91339" tIns="45668" rIns="91339" bIns="45668"/>
          <a:lstStyle/>
          <a:p>
            <a:pPr eaLnBrk="1" hangingPunct="1">
              <a:defRPr/>
            </a:pPr>
            <a:endParaRPr lang="en-US" dirty="0"/>
          </a:p>
          <a:p>
            <a:pPr algn="ctr" eaLnBrk="1" hangingPunct="1">
              <a:buFontTx/>
              <a:buNone/>
              <a:defRPr/>
            </a:pPr>
            <a:r>
              <a:rPr lang="en-US" sz="4400" dirty="0"/>
              <a:t>Thank </a:t>
            </a:r>
          </a:p>
          <a:p>
            <a:pPr algn="ctr" eaLnBrk="1" hangingPunct="1">
              <a:buFontTx/>
              <a:buNone/>
              <a:defRPr/>
            </a:pPr>
            <a:endParaRPr lang="en-US" sz="4400" dirty="0"/>
          </a:p>
          <a:p>
            <a:pPr algn="ctr" eaLnBrk="1" hangingPunct="1">
              <a:buFontTx/>
              <a:buNone/>
              <a:defRPr/>
            </a:pPr>
            <a:r>
              <a:rPr lang="en-US" sz="4400" dirty="0"/>
              <a:t>You!</a:t>
            </a:r>
          </a:p>
          <a:p>
            <a:pPr eaLnBrk="1" hangingPunct="1">
              <a:buFontTx/>
              <a:buNone/>
              <a:defRPr/>
            </a:pPr>
            <a:endParaRPr lang="en-US" sz="4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0" y="0"/>
            <a:ext cx="9144000" cy="990600"/>
          </a:xfrm>
        </p:spPr>
        <p:txBody>
          <a:bodyPr/>
          <a:lstStyle/>
          <a:p>
            <a:pPr eaLnBrk="1" hangingPunct="1">
              <a:defRPr/>
            </a:pPr>
            <a:r>
              <a:rPr lang="en-US" b="1" dirty="0"/>
              <a:t>Few of our clients</a:t>
            </a:r>
          </a:p>
        </p:txBody>
      </p:sp>
      <p:sp>
        <p:nvSpPr>
          <p:cNvPr id="260099" name="Rectangle 3"/>
          <p:cNvSpPr>
            <a:spLocks noGrp="1" noChangeArrowheads="1"/>
          </p:cNvSpPr>
          <p:nvPr>
            <p:ph type="body" sz="half" idx="1"/>
          </p:nvPr>
        </p:nvSpPr>
        <p:spPr>
          <a:xfrm>
            <a:off x="304800" y="990600"/>
            <a:ext cx="4038600" cy="5867400"/>
          </a:xfrm>
        </p:spPr>
        <p:txBody>
          <a:bodyPr>
            <a:normAutofit/>
          </a:bodyPr>
          <a:lstStyle/>
          <a:p>
            <a:pPr eaLnBrk="1" hangingPunct="1">
              <a:buClr>
                <a:schemeClr val="tx1"/>
              </a:buClr>
              <a:defRPr/>
            </a:pPr>
            <a:r>
              <a:rPr lang="en-US" sz="2200" dirty="0"/>
              <a:t>Hindustan Zinc Ltd</a:t>
            </a:r>
          </a:p>
          <a:p>
            <a:pPr eaLnBrk="1" hangingPunct="1">
              <a:buClr>
                <a:schemeClr val="tx1"/>
              </a:buClr>
              <a:defRPr/>
            </a:pPr>
            <a:r>
              <a:rPr lang="en-US" sz="2200" dirty="0"/>
              <a:t>Sterlite Industries Ltd</a:t>
            </a:r>
          </a:p>
          <a:p>
            <a:pPr eaLnBrk="1" hangingPunct="1">
              <a:buClr>
                <a:schemeClr val="tx1"/>
              </a:buClr>
              <a:defRPr/>
            </a:pPr>
            <a:r>
              <a:rPr lang="en-US" sz="2200" dirty="0"/>
              <a:t>Grasim Industries Ltd</a:t>
            </a:r>
          </a:p>
          <a:p>
            <a:pPr eaLnBrk="1" hangingPunct="1">
              <a:buClr>
                <a:schemeClr val="tx1"/>
              </a:buClr>
              <a:defRPr/>
            </a:pPr>
            <a:r>
              <a:rPr lang="en-US" sz="2200" dirty="0"/>
              <a:t>Excel Industries Ltd </a:t>
            </a:r>
          </a:p>
          <a:p>
            <a:pPr eaLnBrk="1" hangingPunct="1">
              <a:buClr>
                <a:schemeClr val="tx1"/>
              </a:buClr>
              <a:defRPr/>
            </a:pPr>
            <a:r>
              <a:rPr lang="en-US" sz="2200" dirty="0"/>
              <a:t>Century Enka Ltd </a:t>
            </a:r>
          </a:p>
          <a:p>
            <a:pPr eaLnBrk="1" hangingPunct="1">
              <a:buClr>
                <a:schemeClr val="tx1"/>
              </a:buClr>
              <a:defRPr/>
            </a:pPr>
            <a:r>
              <a:rPr lang="en-US" sz="2200" dirty="0"/>
              <a:t>Century Rayon</a:t>
            </a:r>
          </a:p>
          <a:p>
            <a:pPr eaLnBrk="1" hangingPunct="1">
              <a:buClr>
                <a:schemeClr val="tx1"/>
              </a:buClr>
              <a:defRPr/>
            </a:pPr>
            <a:r>
              <a:rPr lang="en-US" sz="2200" dirty="0"/>
              <a:t>Asian Heart Hospital </a:t>
            </a:r>
            <a:endParaRPr lang="en-US" sz="2200" dirty="0">
              <a:cs typeface="Times New Roman" pitchFamily="18" charset="0"/>
            </a:endParaRPr>
          </a:p>
          <a:p>
            <a:pPr eaLnBrk="1" hangingPunct="1">
              <a:buClr>
                <a:schemeClr val="tx1"/>
              </a:buClr>
              <a:defRPr/>
            </a:pPr>
            <a:r>
              <a:rPr lang="en-US" sz="2200" dirty="0"/>
              <a:t>Essel World </a:t>
            </a:r>
            <a:r>
              <a:rPr lang="en-US" sz="2200" dirty="0">
                <a:cs typeface="Times New Roman" pitchFamily="18" charset="0"/>
              </a:rPr>
              <a:t> </a:t>
            </a:r>
          </a:p>
          <a:p>
            <a:pPr eaLnBrk="1" hangingPunct="1">
              <a:buClr>
                <a:schemeClr val="tx1"/>
              </a:buClr>
              <a:defRPr/>
            </a:pPr>
            <a:r>
              <a:rPr lang="en-US" sz="2200" dirty="0"/>
              <a:t>EBG India Pvt Ltd</a:t>
            </a:r>
          </a:p>
          <a:p>
            <a:pPr eaLnBrk="1" hangingPunct="1">
              <a:buClr>
                <a:schemeClr val="tx1"/>
              </a:buClr>
              <a:defRPr/>
            </a:pPr>
            <a:r>
              <a:rPr lang="en-US" sz="2200" dirty="0"/>
              <a:t>Sandoz Ltd </a:t>
            </a:r>
          </a:p>
          <a:p>
            <a:pPr eaLnBrk="1" hangingPunct="1">
              <a:buClr>
                <a:schemeClr val="tx1"/>
              </a:buClr>
              <a:defRPr/>
            </a:pPr>
            <a:r>
              <a:rPr lang="en-US" sz="2200" dirty="0"/>
              <a:t>Wartsila Industries </a:t>
            </a:r>
            <a:r>
              <a:rPr lang="en-US" sz="2200" dirty="0">
                <a:cs typeface="Times New Roman" pitchFamily="18" charset="0"/>
              </a:rPr>
              <a:t>Ltd</a:t>
            </a:r>
            <a:endParaRPr lang="en-US" sz="2200" dirty="0"/>
          </a:p>
          <a:p>
            <a:pPr eaLnBrk="1" hangingPunct="1">
              <a:buClr>
                <a:schemeClr val="tx1"/>
              </a:buClr>
              <a:defRPr/>
            </a:pPr>
            <a:r>
              <a:rPr lang="en-US" sz="2200" dirty="0"/>
              <a:t>P</a:t>
            </a:r>
            <a:r>
              <a:rPr lang="en-US" sz="2200" dirty="0">
                <a:cs typeface="Times New Roman" pitchFamily="18" charset="0"/>
              </a:rPr>
              <a:t>epsiCo India Ltd</a:t>
            </a:r>
          </a:p>
          <a:p>
            <a:pPr eaLnBrk="1" hangingPunct="1">
              <a:buClr>
                <a:schemeClr val="tx1"/>
              </a:buClr>
              <a:defRPr/>
            </a:pPr>
            <a:r>
              <a:rPr lang="en-US" sz="2200" dirty="0"/>
              <a:t>USV Ltd</a:t>
            </a:r>
          </a:p>
          <a:p>
            <a:pPr eaLnBrk="1" hangingPunct="1">
              <a:buClr>
                <a:schemeClr val="tx1"/>
              </a:buClr>
              <a:defRPr/>
            </a:pPr>
            <a:r>
              <a:rPr lang="en-US" sz="2200" dirty="0"/>
              <a:t>Jindal Saw Ltd</a:t>
            </a:r>
          </a:p>
        </p:txBody>
      </p:sp>
      <p:sp>
        <p:nvSpPr>
          <p:cNvPr id="260100" name="Rectangle 4"/>
          <p:cNvSpPr>
            <a:spLocks noGrp="1" noChangeArrowheads="1"/>
          </p:cNvSpPr>
          <p:nvPr>
            <p:ph type="body" sz="half" idx="2"/>
          </p:nvPr>
        </p:nvSpPr>
        <p:spPr>
          <a:xfrm>
            <a:off x="4191000" y="990600"/>
            <a:ext cx="4724400" cy="5867400"/>
          </a:xfrm>
        </p:spPr>
        <p:txBody>
          <a:bodyPr>
            <a:normAutofit fontScale="92500" lnSpcReduction="10000"/>
          </a:bodyPr>
          <a:lstStyle/>
          <a:p>
            <a:pPr>
              <a:buClr>
                <a:schemeClr val="tx1"/>
              </a:buClr>
              <a:defRPr/>
            </a:pPr>
            <a:r>
              <a:rPr lang="en-US" sz="2400" dirty="0"/>
              <a:t>United Nations Industrial Development Organization – UNIDO Allana Industries Ltd</a:t>
            </a:r>
          </a:p>
          <a:p>
            <a:pPr eaLnBrk="1" hangingPunct="1">
              <a:buClr>
                <a:schemeClr val="tx1"/>
              </a:buClr>
              <a:defRPr/>
            </a:pPr>
            <a:r>
              <a:rPr lang="en-US" sz="2400" dirty="0"/>
              <a:t>Tata Chemicals Ltd</a:t>
            </a:r>
          </a:p>
          <a:p>
            <a:pPr eaLnBrk="1" hangingPunct="1">
              <a:buClr>
                <a:schemeClr val="tx1"/>
              </a:buClr>
              <a:defRPr/>
            </a:pPr>
            <a:r>
              <a:rPr lang="en-US" sz="2400" dirty="0"/>
              <a:t>Schenectady Herdillia ltd</a:t>
            </a:r>
          </a:p>
          <a:p>
            <a:pPr eaLnBrk="1" hangingPunct="1">
              <a:buClr>
                <a:schemeClr val="tx1"/>
              </a:buClr>
              <a:defRPr/>
            </a:pPr>
            <a:r>
              <a:rPr lang="en-US" sz="2400" dirty="0"/>
              <a:t>Hindustan Lever Ltd </a:t>
            </a:r>
          </a:p>
          <a:p>
            <a:pPr eaLnBrk="1" hangingPunct="1">
              <a:buClr>
                <a:schemeClr val="tx1"/>
              </a:buClr>
              <a:defRPr/>
            </a:pPr>
            <a:r>
              <a:rPr lang="en-US" sz="2400" dirty="0"/>
              <a:t>Nicolas Piramal India Ltd</a:t>
            </a:r>
          </a:p>
          <a:p>
            <a:pPr eaLnBrk="1" hangingPunct="1">
              <a:buClr>
                <a:schemeClr val="tx1"/>
              </a:buClr>
              <a:defRPr/>
            </a:pPr>
            <a:r>
              <a:rPr lang="en-US" sz="2400" dirty="0"/>
              <a:t>NOCIL Ltd </a:t>
            </a:r>
          </a:p>
          <a:p>
            <a:pPr eaLnBrk="1" hangingPunct="1">
              <a:buClr>
                <a:schemeClr val="tx1"/>
              </a:buClr>
              <a:defRPr/>
            </a:pPr>
            <a:r>
              <a:rPr lang="en-US" sz="2400" dirty="0"/>
              <a:t>DGP Hinoday Ltd </a:t>
            </a:r>
          </a:p>
          <a:p>
            <a:pPr eaLnBrk="1" hangingPunct="1">
              <a:buClr>
                <a:schemeClr val="tx1"/>
              </a:buClr>
              <a:defRPr/>
            </a:pPr>
            <a:r>
              <a:rPr lang="en-US" sz="2400" dirty="0"/>
              <a:t>Tata Metalliks Ltd </a:t>
            </a:r>
          </a:p>
          <a:p>
            <a:pPr eaLnBrk="1" hangingPunct="1">
              <a:buClr>
                <a:schemeClr val="tx1"/>
              </a:buClr>
              <a:defRPr/>
            </a:pPr>
            <a:r>
              <a:rPr lang="en-US" sz="2400" dirty="0"/>
              <a:t>Ultratech Ltd    </a:t>
            </a:r>
          </a:p>
          <a:p>
            <a:pPr eaLnBrk="1" hangingPunct="1">
              <a:buClr>
                <a:schemeClr val="tx1"/>
              </a:buClr>
              <a:defRPr/>
            </a:pPr>
            <a:r>
              <a:rPr lang="en-US" sz="2400" dirty="0"/>
              <a:t>Whirl</a:t>
            </a:r>
            <a:r>
              <a:rPr lang="en-US" sz="2400" dirty="0">
                <a:cs typeface="Times New Roman" pitchFamily="18" charset="0"/>
              </a:rPr>
              <a:t>pool of India Ltd</a:t>
            </a:r>
          </a:p>
          <a:p>
            <a:pPr eaLnBrk="1" hangingPunct="1">
              <a:buClr>
                <a:schemeClr val="tx1"/>
              </a:buClr>
              <a:defRPr/>
            </a:pPr>
            <a:r>
              <a:rPr lang="en-US" sz="2400" dirty="0"/>
              <a:t>P</a:t>
            </a:r>
            <a:r>
              <a:rPr lang="en-US" sz="2400" dirty="0">
                <a:cs typeface="Times New Roman" pitchFamily="18" charset="0"/>
              </a:rPr>
              <a:t>idilite Industries Ltd</a:t>
            </a:r>
          </a:p>
          <a:p>
            <a:pPr eaLnBrk="1" hangingPunct="1">
              <a:buClr>
                <a:schemeClr val="tx1"/>
              </a:buClr>
              <a:defRPr/>
            </a:pPr>
            <a:r>
              <a:rPr lang="en-US" sz="2400" dirty="0"/>
              <a:t>Sachivalay – Gujarat </a:t>
            </a:r>
          </a:p>
          <a:p>
            <a:pPr eaLnBrk="1" hangingPunct="1">
              <a:buClr>
                <a:schemeClr val="tx1"/>
              </a:buClr>
              <a:defRPr/>
            </a:pPr>
            <a:r>
              <a:rPr lang="en-US" sz="2400" dirty="0"/>
              <a:t>Wockhardt Ltd</a:t>
            </a:r>
          </a:p>
          <a:p>
            <a:pPr>
              <a:buClr>
                <a:schemeClr val="tx1"/>
              </a:buClr>
              <a:defRPr/>
            </a:pPr>
            <a:r>
              <a:rPr lang="en-US" sz="2400" dirty="0"/>
              <a:t>Clarient Chemicals (India) Ltd </a:t>
            </a:r>
          </a:p>
          <a:p>
            <a:pPr>
              <a:buClr>
                <a:schemeClr val="tx1"/>
              </a:buClr>
              <a:defRPr/>
            </a:pPr>
            <a:endParaRPr lang="en-US" sz="2400" dirty="0"/>
          </a:p>
        </p:txBody>
      </p:sp>
    </p:spTree>
    <p:extLst>
      <p:ext uri="{BB962C8B-B14F-4D97-AF65-F5344CB8AC3E}">
        <p14:creationId xmlns:p14="http://schemas.microsoft.com/office/powerpoint/2010/main" val="1836152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0" y="0"/>
            <a:ext cx="9144000" cy="914400"/>
          </a:xfrm>
        </p:spPr>
        <p:txBody>
          <a:bodyPr/>
          <a:lstStyle/>
          <a:p>
            <a:pPr eaLnBrk="1" hangingPunct="1">
              <a:defRPr/>
            </a:pPr>
            <a:r>
              <a:rPr lang="en-US" b="1" dirty="0"/>
              <a:t>Instruments </a:t>
            </a:r>
          </a:p>
        </p:txBody>
      </p:sp>
      <p:sp>
        <p:nvSpPr>
          <p:cNvPr id="272387" name="Rectangle 3"/>
          <p:cNvSpPr>
            <a:spLocks noGrp="1" noChangeArrowheads="1"/>
          </p:cNvSpPr>
          <p:nvPr>
            <p:ph type="body" idx="1"/>
          </p:nvPr>
        </p:nvSpPr>
        <p:spPr>
          <a:xfrm>
            <a:off x="0" y="1295400"/>
            <a:ext cx="9144000" cy="5562600"/>
          </a:xfrm>
        </p:spPr>
        <p:txBody>
          <a:bodyPr>
            <a:normAutofit/>
          </a:bodyPr>
          <a:lstStyle/>
          <a:p>
            <a:pPr eaLnBrk="1" hangingPunct="1">
              <a:defRPr/>
            </a:pPr>
            <a:r>
              <a:rPr lang="en-US" sz="2400" dirty="0"/>
              <a:t>Ultrasonic non-contact type flow meters for liquid</a:t>
            </a:r>
          </a:p>
          <a:p>
            <a:pPr>
              <a:defRPr/>
            </a:pPr>
            <a:r>
              <a:rPr lang="en-US" sz="2400" dirty="0"/>
              <a:t>Ultrasonic non-contact type Energy (kCal/hr, TR) flow meter for liquid</a:t>
            </a:r>
          </a:p>
          <a:p>
            <a:pPr eaLnBrk="1" hangingPunct="1">
              <a:defRPr/>
            </a:pPr>
            <a:r>
              <a:rPr lang="en-US" sz="2400" dirty="0"/>
              <a:t>Power &amp; Harmonic analyzers </a:t>
            </a:r>
          </a:p>
          <a:p>
            <a:pPr eaLnBrk="1" hangingPunct="1">
              <a:defRPr/>
            </a:pPr>
            <a:r>
              <a:rPr lang="en-US" sz="2400" dirty="0"/>
              <a:t>Clamp-on type power / energy meters </a:t>
            </a:r>
          </a:p>
          <a:p>
            <a:pPr eaLnBrk="1" hangingPunct="1">
              <a:defRPr/>
            </a:pPr>
            <a:r>
              <a:rPr lang="en-US" sz="2400" dirty="0"/>
              <a:t>Thermal Imager </a:t>
            </a:r>
          </a:p>
          <a:p>
            <a:pPr eaLnBrk="1" hangingPunct="1">
              <a:defRPr/>
            </a:pPr>
            <a:r>
              <a:rPr lang="en-US" sz="2400" dirty="0"/>
              <a:t>Anemometers – to measure velocity of gases  </a:t>
            </a:r>
          </a:p>
          <a:p>
            <a:pPr eaLnBrk="1" hangingPunct="1">
              <a:defRPr/>
            </a:pPr>
            <a:r>
              <a:rPr lang="en-US" sz="2400" dirty="0"/>
              <a:t>Digital Manometers &amp; Pressure Gauges </a:t>
            </a:r>
          </a:p>
          <a:p>
            <a:pPr eaLnBrk="1" hangingPunct="1">
              <a:defRPr/>
            </a:pPr>
            <a:r>
              <a:rPr lang="en-US" sz="2400" dirty="0"/>
              <a:t>Digital thermometers for liquid / surface temperature</a:t>
            </a:r>
          </a:p>
          <a:p>
            <a:pPr eaLnBrk="1" hangingPunct="1">
              <a:defRPr/>
            </a:pPr>
            <a:r>
              <a:rPr lang="en-US" sz="2400" dirty="0"/>
              <a:t>Environment Meter for Lux, Temperature, RH, Sound &amp; CO</a:t>
            </a:r>
            <a:r>
              <a:rPr lang="en-US" sz="2400" baseline="-25000" dirty="0"/>
              <a:t>2</a:t>
            </a:r>
          </a:p>
          <a:p>
            <a:pPr eaLnBrk="1" hangingPunct="1">
              <a:defRPr/>
            </a:pPr>
            <a:r>
              <a:rPr lang="en-US" sz="2400" dirty="0"/>
              <a:t>Combustion Gas Analyzer</a:t>
            </a:r>
          </a:p>
          <a:p>
            <a:pPr eaLnBrk="1" hangingPunct="1">
              <a:defRPr/>
            </a:pPr>
            <a:r>
              <a:rPr lang="en-US" sz="2400" dirty="0"/>
              <a:t>Pressure Gauges </a:t>
            </a:r>
          </a:p>
          <a:p>
            <a:pPr eaLnBrk="1" hangingPunct="1">
              <a:defRPr/>
            </a:pPr>
            <a:r>
              <a:rPr lang="en-US" sz="2400" dirty="0"/>
              <a:t>Digital Hygro-temp Meter (for Temp &amp; RH measurement)</a:t>
            </a:r>
          </a:p>
        </p:txBody>
      </p:sp>
    </p:spTree>
    <p:extLst>
      <p:ext uri="{BB962C8B-B14F-4D97-AF65-F5344CB8AC3E}">
        <p14:creationId xmlns:p14="http://schemas.microsoft.com/office/powerpoint/2010/main" val="4003849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133350" y="152400"/>
            <a:ext cx="8877300" cy="1017587"/>
          </a:xfrm>
        </p:spPr>
        <p:txBody>
          <a:bodyPr>
            <a:normAutofit fontScale="90000"/>
          </a:bodyPr>
          <a:lstStyle/>
          <a:p>
            <a:r>
              <a:rPr lang="en-US" b="1" dirty="0"/>
              <a:t>Energy Audit – Coverage  </a:t>
            </a:r>
            <a:br>
              <a:rPr lang="en-US" sz="2800" b="1" dirty="0"/>
            </a:br>
            <a:endParaRPr lang="en-US" sz="2800" b="1" dirty="0"/>
          </a:p>
        </p:txBody>
      </p:sp>
      <p:sp>
        <p:nvSpPr>
          <p:cNvPr id="308227" name="Rectangle 3"/>
          <p:cNvSpPr>
            <a:spLocks noGrp="1" noChangeArrowheads="1"/>
          </p:cNvSpPr>
          <p:nvPr>
            <p:ph idx="1"/>
          </p:nvPr>
        </p:nvSpPr>
        <p:spPr>
          <a:xfrm>
            <a:off x="0" y="871182"/>
            <a:ext cx="9144000" cy="6019800"/>
          </a:xfrm>
        </p:spPr>
        <p:txBody>
          <a:bodyPr>
            <a:normAutofit/>
          </a:bodyPr>
          <a:lstStyle/>
          <a:p>
            <a:endParaRPr lang="en-US" sz="2400" dirty="0"/>
          </a:p>
          <a:p>
            <a:r>
              <a:rPr lang="en-US" sz="2400" dirty="0"/>
              <a:t>Analysis of specific energy consumption </a:t>
            </a:r>
          </a:p>
          <a:p>
            <a:pPr lvl="1"/>
            <a:r>
              <a:rPr lang="en-US" sz="2000" dirty="0"/>
              <a:t>overall</a:t>
            </a:r>
          </a:p>
          <a:p>
            <a:r>
              <a:rPr lang="en-US" sz="2400" dirty="0"/>
              <a:t>Analysis of energy bill – electricity &amp; fuel</a:t>
            </a:r>
          </a:p>
          <a:p>
            <a:r>
              <a:rPr lang="en-US" sz="2400" dirty="0"/>
              <a:t>Energy &amp; Mass Balance for </a:t>
            </a:r>
          </a:p>
          <a:p>
            <a:pPr lvl="1"/>
            <a:r>
              <a:rPr lang="en-US" sz="2000" dirty="0"/>
              <a:t>Furnaces </a:t>
            </a:r>
          </a:p>
          <a:p>
            <a:pPr lvl="1"/>
            <a:r>
              <a:rPr lang="en-US" sz="2000" dirty="0"/>
              <a:t>Ovens </a:t>
            </a:r>
          </a:p>
          <a:p>
            <a:pPr lvl="1"/>
            <a:r>
              <a:rPr lang="en-US" sz="2000" dirty="0"/>
              <a:t>Boilers</a:t>
            </a:r>
          </a:p>
          <a:p>
            <a:r>
              <a:rPr lang="en-US" sz="2400" dirty="0"/>
              <a:t>Performance of </a:t>
            </a:r>
          </a:p>
          <a:p>
            <a:pPr lvl="1"/>
            <a:r>
              <a:rPr lang="en-US" sz="2000" dirty="0"/>
              <a:t>Pumps </a:t>
            </a:r>
          </a:p>
          <a:p>
            <a:pPr lvl="1"/>
            <a:r>
              <a:rPr lang="en-US" sz="2000" dirty="0"/>
              <a:t>Fans &amp; Blowers</a:t>
            </a:r>
          </a:p>
          <a:p>
            <a:pPr lvl="1"/>
            <a:r>
              <a:rPr lang="en-US" sz="2000" dirty="0"/>
              <a:t>Compressors </a:t>
            </a:r>
          </a:p>
          <a:p>
            <a:pPr lvl="1"/>
            <a:r>
              <a:rPr lang="en-US" sz="2000" dirty="0"/>
              <a:t>Cooling Tower </a:t>
            </a:r>
          </a:p>
          <a:p>
            <a:pPr lvl="1"/>
            <a:r>
              <a:rPr lang="en-US" sz="2000" dirty="0"/>
              <a:t>refrigeration Compressors </a:t>
            </a:r>
          </a:p>
          <a:p>
            <a:pPr lvl="1"/>
            <a:r>
              <a:rPr lang="en-US" sz="2000" dirty="0"/>
              <a:t>Air Conditioning Systems  </a:t>
            </a:r>
          </a:p>
        </p:txBody>
      </p:sp>
    </p:spTree>
    <p:extLst>
      <p:ext uri="{BB962C8B-B14F-4D97-AF65-F5344CB8AC3E}">
        <p14:creationId xmlns:p14="http://schemas.microsoft.com/office/powerpoint/2010/main" val="448371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0" y="1"/>
            <a:ext cx="9144000" cy="1295400"/>
          </a:xfrm>
        </p:spPr>
        <p:txBody>
          <a:bodyPr>
            <a:normAutofit/>
          </a:bodyPr>
          <a:lstStyle/>
          <a:p>
            <a:r>
              <a:rPr lang="en-US" b="1" dirty="0"/>
              <a:t>Energy Audit – Coverage </a:t>
            </a:r>
            <a:br>
              <a:rPr lang="en-US" sz="2800" b="1" dirty="0"/>
            </a:br>
            <a:endParaRPr lang="en-US" sz="2800" b="1" dirty="0"/>
          </a:p>
        </p:txBody>
      </p:sp>
      <p:sp>
        <p:nvSpPr>
          <p:cNvPr id="308227" name="Rectangle 3"/>
          <p:cNvSpPr>
            <a:spLocks noGrp="1" noChangeArrowheads="1"/>
          </p:cNvSpPr>
          <p:nvPr>
            <p:ph idx="1"/>
          </p:nvPr>
        </p:nvSpPr>
        <p:spPr>
          <a:xfrm>
            <a:off x="0" y="1447800"/>
            <a:ext cx="9144000" cy="5410200"/>
          </a:xfrm>
        </p:spPr>
        <p:txBody>
          <a:bodyPr/>
          <a:lstStyle/>
          <a:p>
            <a:r>
              <a:rPr lang="en-US" sz="2400" dirty="0"/>
              <a:t>Motor Load Study </a:t>
            </a:r>
          </a:p>
          <a:p>
            <a:r>
              <a:rPr lang="en-US" sz="2400" dirty="0"/>
              <a:t>Study of distribution system</a:t>
            </a:r>
          </a:p>
          <a:p>
            <a:pPr lvl="1"/>
            <a:r>
              <a:rPr lang="en-US" sz="2000" dirty="0"/>
              <a:t>Cable Losses </a:t>
            </a:r>
          </a:p>
          <a:p>
            <a:pPr lvl="1"/>
            <a:r>
              <a:rPr lang="en-US" sz="2000" dirty="0"/>
              <a:t>Water </a:t>
            </a:r>
          </a:p>
          <a:p>
            <a:r>
              <a:rPr lang="en-US" sz="2400" dirty="0"/>
              <a:t>Power Quality &amp; Harmonic Analysis </a:t>
            </a:r>
          </a:p>
          <a:p>
            <a:r>
              <a:rPr lang="en-US" sz="2400" dirty="0"/>
              <a:t>Brain storming &amp; joint analysis of proposals </a:t>
            </a:r>
          </a:p>
          <a:p>
            <a:r>
              <a:rPr lang="en-US" sz="2400" dirty="0"/>
              <a:t>Energy Awareness &amp; Training (Duration - 3 to 4 hours) </a:t>
            </a:r>
          </a:p>
          <a:p>
            <a:r>
              <a:rPr lang="en-US" sz="2400" dirty="0"/>
              <a:t>Identification of potential saving areas</a:t>
            </a:r>
          </a:p>
          <a:p>
            <a:r>
              <a:rPr lang="en-US" sz="2400" dirty="0"/>
              <a:t>Suggestions &amp; Recommendation </a:t>
            </a:r>
          </a:p>
          <a:p>
            <a:r>
              <a:rPr lang="en-US" sz="2400" dirty="0"/>
              <a:t>Report &amp; Final Presentation </a:t>
            </a:r>
          </a:p>
          <a:p>
            <a:endParaRPr lang="en-US" sz="2400" dirty="0"/>
          </a:p>
        </p:txBody>
      </p:sp>
    </p:spTree>
    <p:extLst>
      <p:ext uri="{BB962C8B-B14F-4D97-AF65-F5344CB8AC3E}">
        <p14:creationId xmlns:p14="http://schemas.microsoft.com/office/powerpoint/2010/main" val="2298477556"/>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3819</TotalTime>
  <Words>4818</Words>
  <Application>Microsoft Office PowerPoint</Application>
  <PresentationFormat>On-screen Show (4:3)</PresentationFormat>
  <Paragraphs>1071</Paragraphs>
  <Slides>53</Slides>
  <Notes>53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1" baseType="lpstr">
      <vt:lpstr>Arial</vt:lpstr>
      <vt:lpstr>Calibri</vt:lpstr>
      <vt:lpstr>Courier New</vt:lpstr>
      <vt:lpstr>Tahoma</vt:lpstr>
      <vt:lpstr>Times New Roman</vt:lpstr>
      <vt:lpstr>Wingdings</vt:lpstr>
      <vt:lpstr>Office Theme</vt:lpstr>
      <vt:lpstr>Chart</vt:lpstr>
      <vt:lpstr>ENERGY Audit - Industry</vt:lpstr>
      <vt:lpstr>Senergy </vt:lpstr>
      <vt:lpstr>Senergy   </vt:lpstr>
      <vt:lpstr>Senergy   </vt:lpstr>
      <vt:lpstr>Senergy </vt:lpstr>
      <vt:lpstr>Few of our clients</vt:lpstr>
      <vt:lpstr>Instruments </vt:lpstr>
      <vt:lpstr>Energy Audit – Coverage   </vt:lpstr>
      <vt:lpstr>Energy Audit – Coverage  </vt:lpstr>
      <vt:lpstr>Specific Energy Consumption</vt:lpstr>
      <vt:lpstr>Specific Energy Consumption</vt:lpstr>
      <vt:lpstr>Specific Energy Consumption</vt:lpstr>
      <vt:lpstr>Energy &amp; Mass Balance</vt:lpstr>
      <vt:lpstr>Energy &amp; Mass Balance Engine - Furnace Oil Fired </vt:lpstr>
      <vt:lpstr>Energy &amp; Mass Balance</vt:lpstr>
      <vt:lpstr>Energy Accounting / Balancing </vt:lpstr>
      <vt:lpstr>Analysis of Energy Bills</vt:lpstr>
      <vt:lpstr>Power Quality &amp; Harmonic Analysis </vt:lpstr>
      <vt:lpstr>Consumption Profile – 24 hr</vt:lpstr>
      <vt:lpstr>Current Harmonics - Total</vt:lpstr>
      <vt:lpstr>Thermal Imaging of Electrical System</vt:lpstr>
      <vt:lpstr>Thermal Imaging of Electrical System</vt:lpstr>
      <vt:lpstr>Motors </vt:lpstr>
      <vt:lpstr>Motors </vt:lpstr>
      <vt:lpstr>Pumps</vt:lpstr>
      <vt:lpstr>Pumps</vt:lpstr>
      <vt:lpstr>Refrigeration Compressors</vt:lpstr>
      <vt:lpstr>PowerPoint Presentation</vt:lpstr>
      <vt:lpstr>PowerPoint Presentation</vt:lpstr>
      <vt:lpstr>Refrigeration Compressors</vt:lpstr>
      <vt:lpstr>Fans &amp; Blowers</vt:lpstr>
      <vt:lpstr>Fans &amp; Blowers</vt:lpstr>
      <vt:lpstr>Air Compressors  Capacity Test</vt:lpstr>
      <vt:lpstr>Air Compressors  Leak Test / Operating Load Test </vt:lpstr>
      <vt:lpstr>Air Compressors  </vt:lpstr>
      <vt:lpstr>Air Compressors capacity Test </vt:lpstr>
      <vt:lpstr>Air Compressors  Operating Load</vt:lpstr>
      <vt:lpstr>Air Compressors  Leak Test</vt:lpstr>
      <vt:lpstr>Cooling Towers   </vt:lpstr>
      <vt:lpstr>Cooling Towers   </vt:lpstr>
      <vt:lpstr>Cooling Towers   </vt:lpstr>
      <vt:lpstr>Furnaces Specific Energy / Efficiency (Direct / Indirect) </vt:lpstr>
      <vt:lpstr>Illumination &amp; Indoor Air  Quality </vt:lpstr>
      <vt:lpstr>PowerPoint Presentation</vt:lpstr>
      <vt:lpstr>PowerPoint Presentation</vt:lpstr>
      <vt:lpstr>PowerPoint Presentation</vt:lpstr>
      <vt:lpstr>PowerPoint Presentation</vt:lpstr>
      <vt:lpstr>PowerPoint Presentation</vt:lpstr>
      <vt:lpstr>Study of Distribution System Energy loss / Heat ingress / Leakages </vt:lpstr>
      <vt:lpstr>Utilization </vt:lpstr>
      <vt:lpstr>Recovery of Waste Energy</vt:lpstr>
      <vt:lpstr>Cost of Energy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OPTIMIZATION STUDY</dc:title>
  <dc:creator>RAVINDRA DATAR</dc:creator>
  <cp:lastModifiedBy>Ravindra Datar</cp:lastModifiedBy>
  <cp:revision>253</cp:revision>
  <dcterms:created xsi:type="dcterms:W3CDTF">2001-10-28T04:11:43Z</dcterms:created>
  <dcterms:modified xsi:type="dcterms:W3CDTF">2017-06-18T05:03:35Z</dcterms:modified>
</cp:coreProperties>
</file>